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36"/>
  </p:notesMasterIdLst>
  <p:sldIdLst>
    <p:sldId id="256" r:id="rId2"/>
    <p:sldId id="262" r:id="rId3"/>
    <p:sldId id="263" r:id="rId4"/>
    <p:sldId id="258" r:id="rId5"/>
    <p:sldId id="259" r:id="rId6"/>
    <p:sldId id="257" r:id="rId7"/>
    <p:sldId id="261" r:id="rId8"/>
    <p:sldId id="260" r:id="rId9"/>
    <p:sldId id="276" r:id="rId10"/>
    <p:sldId id="277" r:id="rId11"/>
    <p:sldId id="264" r:id="rId12"/>
    <p:sldId id="273" r:id="rId13"/>
    <p:sldId id="274" r:id="rId14"/>
    <p:sldId id="278" r:id="rId15"/>
    <p:sldId id="266" r:id="rId16"/>
    <p:sldId id="279" r:id="rId17"/>
    <p:sldId id="280" r:id="rId18"/>
    <p:sldId id="281" r:id="rId19"/>
    <p:sldId id="282" r:id="rId20"/>
    <p:sldId id="283" r:id="rId21"/>
    <p:sldId id="275" r:id="rId22"/>
    <p:sldId id="287" r:id="rId23"/>
    <p:sldId id="267" r:id="rId24"/>
    <p:sldId id="285" r:id="rId25"/>
    <p:sldId id="284" r:id="rId26"/>
    <p:sldId id="288" r:id="rId27"/>
    <p:sldId id="295" r:id="rId28"/>
    <p:sldId id="296" r:id="rId29"/>
    <p:sldId id="297" r:id="rId30"/>
    <p:sldId id="292" r:id="rId31"/>
    <p:sldId id="298" r:id="rId32"/>
    <p:sldId id="299" r:id="rId33"/>
    <p:sldId id="301" r:id="rId34"/>
    <p:sldId id="29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a:srgbClr val="FF0000"/>
    <a:srgbClr val="CC9900"/>
    <a:srgbClr val="92D050"/>
    <a:srgbClr val="4A66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03" autoAdjust="0"/>
    <p:restoredTop sz="80000" autoAdjust="0"/>
  </p:normalViewPr>
  <p:slideViewPr>
    <p:cSldViewPr snapToGrid="0">
      <p:cViewPr>
        <p:scale>
          <a:sx n="79" d="100"/>
          <a:sy n="79" d="100"/>
        </p:scale>
        <p:origin x="804"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838E82-0035-4059-B301-DE84D32976C6}"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2563F-DB87-4291-BC4C-84A32321EAED}" type="slidenum">
              <a:rPr lang="en-US" smtClean="0"/>
              <a:t>‹#›</a:t>
            </a:fld>
            <a:endParaRPr lang="en-US"/>
          </a:p>
        </p:txBody>
      </p:sp>
    </p:spTree>
    <p:extLst>
      <p:ext uri="{BB962C8B-B14F-4D97-AF65-F5344CB8AC3E}">
        <p14:creationId xmlns:p14="http://schemas.microsoft.com/office/powerpoint/2010/main" val="691462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 run down of</a:t>
            </a:r>
            <a:r>
              <a:rPr lang="en-US" baseline="0" dirty="0"/>
              <a:t> who you are and what you do</a:t>
            </a:r>
          </a:p>
          <a:p>
            <a:pPr marL="171450" indent="-171450">
              <a:buFontTx/>
              <a:buChar char="-"/>
            </a:pPr>
            <a:r>
              <a:rPr lang="en-US" baseline="0" dirty="0"/>
              <a:t>I study haptic sense perception at the Dr. Laurence Harris Lab (psych prof really)</a:t>
            </a:r>
            <a:br>
              <a:rPr lang="en-US" baseline="0" dirty="0"/>
            </a:br>
            <a:endParaRPr lang="en-US" baseline="0" dirty="0"/>
          </a:p>
          <a:p>
            <a:pPr marL="171450" indent="-171450">
              <a:buFontTx/>
              <a:buChar char="-"/>
            </a:pPr>
            <a:r>
              <a:rPr lang="en-US" baseline="0" dirty="0"/>
              <a:t>This means I study a lot of, how do people understand and process what they touch, and ONLY what they touch, not what they SEE and TOUCH. That isn’t me </a:t>
            </a:r>
          </a:p>
          <a:p>
            <a:pPr marL="171450" indent="-171450">
              <a:buFontTx/>
              <a:buChar char="-"/>
            </a:pPr>
            <a:endParaRPr lang="en-US" baseline="0" dirty="0"/>
          </a:p>
          <a:p>
            <a:pPr marL="171450" indent="-171450">
              <a:buFontTx/>
              <a:buChar char="-"/>
            </a:pPr>
            <a:r>
              <a:rPr lang="en-US" baseline="0" dirty="0"/>
              <a:t>I plan to study haptic perception mainly in the hands, but I want to be able to study it across the body and across space and MAYBE lower appendages (maybe). -&gt; ill get back to this </a:t>
            </a:r>
          </a:p>
          <a:p>
            <a:pPr marL="0" indent="0">
              <a:buFontTx/>
              <a:buNone/>
            </a:pPr>
            <a:endParaRPr lang="en-US" baseline="0" dirty="0"/>
          </a:p>
          <a:p>
            <a:pPr marL="171450" indent="-171450">
              <a:buFontTx/>
              <a:buChar char="-"/>
            </a:pPr>
            <a:r>
              <a:rPr lang="en-US" baseline="0" dirty="0"/>
              <a:t>The purpose of this work, for those who are curious is to develop better VR and AR experiences and make these systems for the future more refined and better suited for human use and exploration.</a:t>
            </a:r>
            <a:br>
              <a:rPr lang="en-US" baseline="0" dirty="0"/>
            </a:br>
            <a:endParaRPr lang="en-US" baseline="0" dirty="0"/>
          </a:p>
          <a:p>
            <a:pPr marL="171450" indent="-171450">
              <a:buFontTx/>
              <a:buChar char="-"/>
            </a:pPr>
            <a:r>
              <a:rPr lang="en-US" baseline="0" dirty="0"/>
              <a:t>Or if not applicable there, then we can at least develop treatments and more advanced methodologies in diagnosing diseases or better assessments of human ability for various hand based </a:t>
            </a:r>
            <a:r>
              <a:rPr lang="en-US" baseline="0" dirty="0" err="1"/>
              <a:t>experinces</a:t>
            </a:r>
            <a:r>
              <a:rPr lang="en-US" baseline="0" dirty="0"/>
              <a:t>. Like, how well can your doctor place a robot arm at a specific point, to consider</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5</a:t>
            </a:fld>
            <a:endParaRPr lang="en-US"/>
          </a:p>
        </p:txBody>
      </p:sp>
    </p:spTree>
    <p:extLst>
      <p:ext uri="{BB962C8B-B14F-4D97-AF65-F5344CB8AC3E}">
        <p14:creationId xmlns:p14="http://schemas.microsoft.com/office/powerpoint/2010/main" val="2620022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big</a:t>
            </a:r>
            <a:r>
              <a:rPr lang="en-US" baseline="0" dirty="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17</a:t>
            </a:fld>
            <a:endParaRPr lang="en-US"/>
          </a:p>
        </p:txBody>
      </p:sp>
    </p:spTree>
    <p:extLst>
      <p:ext uri="{BB962C8B-B14F-4D97-AF65-F5344CB8AC3E}">
        <p14:creationId xmlns:p14="http://schemas.microsoft.com/office/powerpoint/2010/main" val="3271102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Helped make the study of the brain, defined the</a:t>
            </a:r>
            <a:r>
              <a:rPr lang="en-US" baseline="0" dirty="0"/>
              <a:t> idea of a primal sketch in the brain </a:t>
            </a:r>
            <a:r>
              <a:rPr lang="en-US" dirty="0"/>
              <a:t> </a:t>
            </a:r>
          </a:p>
        </p:txBody>
      </p:sp>
      <p:sp>
        <p:nvSpPr>
          <p:cNvPr id="4" name="Slide Number Placeholder 3"/>
          <p:cNvSpPr>
            <a:spLocks noGrp="1"/>
          </p:cNvSpPr>
          <p:nvPr>
            <p:ph type="sldNum" sz="quarter" idx="10"/>
          </p:nvPr>
        </p:nvSpPr>
        <p:spPr/>
        <p:txBody>
          <a:bodyPr/>
          <a:lstStyle/>
          <a:p>
            <a:fld id="{DCA2563F-DB87-4291-BC4C-84A32321EAED}" type="slidenum">
              <a:rPr lang="en-US" smtClean="0"/>
              <a:t>18</a:t>
            </a:fld>
            <a:endParaRPr lang="en-US"/>
          </a:p>
        </p:txBody>
      </p:sp>
    </p:spTree>
    <p:extLst>
      <p:ext uri="{BB962C8B-B14F-4D97-AF65-F5344CB8AC3E}">
        <p14:creationId xmlns:p14="http://schemas.microsoft.com/office/powerpoint/2010/main" val="71529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big</a:t>
            </a:r>
            <a:r>
              <a:rPr lang="en-US" baseline="0" dirty="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19</a:t>
            </a:fld>
            <a:endParaRPr lang="en-US"/>
          </a:p>
        </p:txBody>
      </p:sp>
    </p:spTree>
    <p:extLst>
      <p:ext uri="{BB962C8B-B14F-4D97-AF65-F5344CB8AC3E}">
        <p14:creationId xmlns:p14="http://schemas.microsoft.com/office/powerpoint/2010/main" val="1216977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big</a:t>
            </a:r>
            <a:r>
              <a:rPr lang="en-US" baseline="0" dirty="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20</a:t>
            </a:fld>
            <a:endParaRPr lang="en-US"/>
          </a:p>
        </p:txBody>
      </p:sp>
    </p:spTree>
    <p:extLst>
      <p:ext uri="{BB962C8B-B14F-4D97-AF65-F5344CB8AC3E}">
        <p14:creationId xmlns:p14="http://schemas.microsoft.com/office/powerpoint/2010/main" val="2370051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23</a:t>
            </a:fld>
            <a:endParaRPr lang="en-US"/>
          </a:p>
        </p:txBody>
      </p:sp>
    </p:spTree>
    <p:extLst>
      <p:ext uri="{BB962C8B-B14F-4D97-AF65-F5344CB8AC3E}">
        <p14:creationId xmlns:p14="http://schemas.microsoft.com/office/powerpoint/2010/main" val="1086968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24</a:t>
            </a:fld>
            <a:endParaRPr lang="en-US"/>
          </a:p>
        </p:txBody>
      </p:sp>
    </p:spTree>
    <p:extLst>
      <p:ext uri="{BB962C8B-B14F-4D97-AF65-F5344CB8AC3E}">
        <p14:creationId xmlns:p14="http://schemas.microsoft.com/office/powerpoint/2010/main" val="3621814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25</a:t>
            </a:fld>
            <a:endParaRPr lang="en-US"/>
          </a:p>
        </p:txBody>
      </p:sp>
    </p:spTree>
    <p:extLst>
      <p:ext uri="{BB962C8B-B14F-4D97-AF65-F5344CB8AC3E}">
        <p14:creationId xmlns:p14="http://schemas.microsoft.com/office/powerpoint/2010/main" val="3478803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26</a:t>
            </a:fld>
            <a:endParaRPr lang="en-US"/>
          </a:p>
        </p:txBody>
      </p:sp>
    </p:spTree>
    <p:extLst>
      <p:ext uri="{BB962C8B-B14F-4D97-AF65-F5344CB8AC3E}">
        <p14:creationId xmlns:p14="http://schemas.microsoft.com/office/powerpoint/2010/main" val="1802626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27</a:t>
            </a:fld>
            <a:endParaRPr lang="en-US"/>
          </a:p>
        </p:txBody>
      </p:sp>
    </p:spTree>
    <p:extLst>
      <p:ext uri="{BB962C8B-B14F-4D97-AF65-F5344CB8AC3E}">
        <p14:creationId xmlns:p14="http://schemas.microsoft.com/office/powerpoint/2010/main" val="3547120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28</a:t>
            </a:fld>
            <a:endParaRPr lang="en-US"/>
          </a:p>
        </p:txBody>
      </p:sp>
    </p:spTree>
    <p:extLst>
      <p:ext uri="{BB962C8B-B14F-4D97-AF65-F5344CB8AC3E}">
        <p14:creationId xmlns:p14="http://schemas.microsoft.com/office/powerpoint/2010/main" val="2821986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 go over and study these ideas </a:t>
            </a:r>
          </a:p>
          <a:p>
            <a:pPr lvl="1"/>
            <a:r>
              <a:rPr lang="en-US" dirty="0">
                <a:solidFill>
                  <a:schemeClr val="bg1"/>
                </a:solidFill>
              </a:rPr>
              <a:t>Theory of forms (we cant see real reality)</a:t>
            </a:r>
          </a:p>
          <a:p>
            <a:pPr lvl="1"/>
            <a:r>
              <a:rPr lang="en-US" dirty="0">
                <a:solidFill>
                  <a:schemeClr val="bg1"/>
                </a:solidFill>
              </a:rPr>
              <a:t>Empiricism -&gt; sensory knowledge is what we have to study reality </a:t>
            </a:r>
          </a:p>
          <a:p>
            <a:endParaRPr lang="en-US" dirty="0"/>
          </a:p>
          <a:p>
            <a:r>
              <a:rPr lang="en-US" dirty="0"/>
              <a:t>-- </a:t>
            </a:r>
            <a:r>
              <a:rPr lang="en-US" dirty="0" err="1"/>
              <a:t>plato</a:t>
            </a:r>
            <a:r>
              <a:rPr lang="en-US" dirty="0"/>
              <a:t> was basically like, </a:t>
            </a:r>
            <a:r>
              <a:rPr lang="en-US" dirty="0" err="1"/>
              <a:t>wahat</a:t>
            </a:r>
            <a:r>
              <a:rPr lang="en-US" dirty="0"/>
              <a:t> is senses, what is perception, what does it mean to have knowledge of the world.</a:t>
            </a:r>
          </a:p>
        </p:txBody>
      </p:sp>
      <p:sp>
        <p:nvSpPr>
          <p:cNvPr id="4" name="Slide Number Placeholder 3"/>
          <p:cNvSpPr>
            <a:spLocks noGrp="1"/>
          </p:cNvSpPr>
          <p:nvPr>
            <p:ph type="sldNum" sz="quarter" idx="10"/>
          </p:nvPr>
        </p:nvSpPr>
        <p:spPr/>
        <p:txBody>
          <a:bodyPr/>
          <a:lstStyle/>
          <a:p>
            <a:fld id="{DCA2563F-DB87-4291-BC4C-84A32321EAED}" type="slidenum">
              <a:rPr lang="en-US" smtClean="0"/>
              <a:t>6</a:t>
            </a:fld>
            <a:endParaRPr lang="en-US"/>
          </a:p>
        </p:txBody>
      </p:sp>
    </p:spTree>
    <p:extLst>
      <p:ext uri="{BB962C8B-B14F-4D97-AF65-F5344CB8AC3E}">
        <p14:creationId xmlns:p14="http://schemas.microsoft.com/office/powerpoint/2010/main" val="1021265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29</a:t>
            </a:fld>
            <a:endParaRPr lang="en-US"/>
          </a:p>
        </p:txBody>
      </p:sp>
    </p:spTree>
    <p:extLst>
      <p:ext uri="{BB962C8B-B14F-4D97-AF65-F5344CB8AC3E}">
        <p14:creationId xmlns:p14="http://schemas.microsoft.com/office/powerpoint/2010/main" val="120618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Next we have Euclid, and </a:t>
            </a:r>
            <a:r>
              <a:rPr lang="en-US" dirty="0" err="1"/>
              <a:t>im</a:t>
            </a:r>
            <a:r>
              <a:rPr lang="en-US" dirty="0"/>
              <a:t> only covering</a:t>
            </a:r>
            <a:r>
              <a:rPr lang="en-US" baseline="0" dirty="0"/>
              <a:t> really important people and ideas, or people who will be reference a lot later on, </a:t>
            </a:r>
          </a:p>
          <a:p>
            <a:pPr marL="171450" indent="-171450">
              <a:buFontTx/>
              <a:buChar char="-"/>
            </a:pPr>
            <a:r>
              <a:rPr lang="en-US" baseline="0" dirty="0" err="1"/>
              <a:t>Eculid</a:t>
            </a:r>
            <a:r>
              <a:rPr lang="en-US" baseline="0" dirty="0"/>
              <a:t> is the most amazing </a:t>
            </a:r>
            <a:r>
              <a:rPr lang="en-US" baseline="0" dirty="0" err="1"/>
              <a:t>vcuz</a:t>
            </a:r>
            <a:r>
              <a:rPr lang="en-US" baseline="0" dirty="0"/>
              <a:t> he </a:t>
            </a:r>
            <a:r>
              <a:rPr lang="en-US" baseline="0" dirty="0" err="1"/>
              <a:t>defineid</a:t>
            </a:r>
            <a:r>
              <a:rPr lang="en-US" baseline="0" dirty="0"/>
              <a:t> and made the concept of </a:t>
            </a:r>
            <a:r>
              <a:rPr lang="en-US" baseline="0" dirty="0" err="1"/>
              <a:t>euclidan</a:t>
            </a:r>
            <a:r>
              <a:rPr lang="en-US" baseline="0" dirty="0"/>
              <a:t> space real, and something that we can discuss and work around / with </a:t>
            </a:r>
          </a:p>
          <a:p>
            <a:pPr marL="171450" indent="-171450">
              <a:buFontTx/>
              <a:buChar char="-"/>
            </a:pPr>
            <a:endParaRPr lang="en-US" baseline="0" dirty="0"/>
          </a:p>
          <a:p>
            <a:pPr marL="171450" indent="-171450">
              <a:buFontTx/>
              <a:buChar char="-"/>
            </a:pPr>
            <a:r>
              <a:rPr lang="en-US" baseline="0" dirty="0"/>
              <a:t>Ibn </a:t>
            </a:r>
            <a:r>
              <a:rPr lang="en-US" baseline="0" dirty="0" err="1"/>
              <a:t>al-haytham</a:t>
            </a:r>
            <a:r>
              <a:rPr lang="en-US" baseline="0" dirty="0"/>
              <a:t>, he came almost 1000 years later but was the first studier of optics, geometrically and also of human vision and biology, showing here the optic chasm </a:t>
            </a:r>
          </a:p>
          <a:p>
            <a:pPr marL="171450" indent="-171450">
              <a:buFontTx/>
              <a:buChar char="-"/>
            </a:pPr>
            <a:endParaRPr lang="en-US" baseline="0" dirty="0"/>
          </a:p>
          <a:p>
            <a:pPr marL="171450" indent="-171450">
              <a:buFontTx/>
              <a:buChar char="-"/>
            </a:pPr>
            <a:r>
              <a:rPr lang="en-US" baseline="0" dirty="0"/>
              <a:t>The reason I skipped 1300 years is </a:t>
            </a:r>
            <a:r>
              <a:rPr lang="en-US" baseline="0" dirty="0" err="1"/>
              <a:t>cuz</a:t>
            </a:r>
            <a:r>
              <a:rPr lang="en-US" baseline="0" dirty="0"/>
              <a:t>, there isn’t much too important, even </a:t>
            </a:r>
            <a:r>
              <a:rPr lang="en-US" baseline="0" dirty="0" err="1"/>
              <a:t>tho</a:t>
            </a:r>
            <a:r>
              <a:rPr lang="en-US" baseline="0" dirty="0"/>
              <a:t> this is a deep </a:t>
            </a:r>
            <a:r>
              <a:rPr lang="en-US" baseline="0" dirty="0" err="1"/>
              <a:t>histoy</a:t>
            </a:r>
            <a:r>
              <a:rPr lang="en-US" baseline="0" dirty="0"/>
              <a:t>, a lot of the </a:t>
            </a:r>
            <a:r>
              <a:rPr lang="en-US" baseline="0" dirty="0" err="1"/>
              <a:t>elemnts</a:t>
            </a:r>
            <a:r>
              <a:rPr lang="en-US" baseline="0" dirty="0"/>
              <a:t> </a:t>
            </a:r>
            <a:r>
              <a:rPr lang="en-US" baseline="0" dirty="0" err="1"/>
              <a:t>im</a:t>
            </a:r>
            <a:r>
              <a:rPr lang="en-US" baseline="0" dirty="0"/>
              <a:t> </a:t>
            </a:r>
            <a:r>
              <a:rPr lang="en-US" baseline="0" dirty="0" err="1"/>
              <a:t>explaning</a:t>
            </a:r>
            <a:r>
              <a:rPr lang="en-US" baseline="0" dirty="0"/>
              <a:t> now are </a:t>
            </a:r>
            <a:r>
              <a:rPr lang="en-US" baseline="0" dirty="0" err="1"/>
              <a:t>relelvant</a:t>
            </a:r>
            <a:r>
              <a:rPr lang="en-US" baseline="0" dirty="0"/>
              <a:t> to what </a:t>
            </a:r>
            <a:r>
              <a:rPr lang="en-US" baseline="0" dirty="0" err="1"/>
              <a:t>im</a:t>
            </a:r>
            <a:r>
              <a:rPr lang="en-US" baseline="0" dirty="0"/>
              <a:t> going to say, instead of </a:t>
            </a:r>
            <a:r>
              <a:rPr lang="en-US" baseline="0" dirty="0" err="1"/>
              <a:t>relelavnt</a:t>
            </a:r>
            <a:r>
              <a:rPr lang="en-US" baseline="0" dirty="0"/>
              <a:t> to </a:t>
            </a:r>
            <a:r>
              <a:rPr lang="en-US" baseline="0" dirty="0" err="1"/>
              <a:t>psyophysics</a:t>
            </a:r>
            <a:r>
              <a:rPr lang="en-US" baseline="0" dirty="0"/>
              <a:t>, biological psychology </a:t>
            </a:r>
            <a:r>
              <a:rPr lang="en-US" baseline="0" dirty="0" err="1"/>
              <a:t>etc</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7</a:t>
            </a:fld>
            <a:endParaRPr lang="en-US"/>
          </a:p>
        </p:txBody>
      </p:sp>
    </p:spTree>
    <p:extLst>
      <p:ext uri="{BB962C8B-B14F-4D97-AF65-F5344CB8AC3E}">
        <p14:creationId xmlns:p14="http://schemas.microsoft.com/office/powerpoint/2010/main" val="569383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 back to science please -&gt; scientific method</a:t>
            </a:r>
            <a:r>
              <a:rPr lang="en-US" baseline="0" dirty="0"/>
              <a:t> started here + </a:t>
            </a:r>
            <a:r>
              <a:rPr lang="en-US" baseline="0" dirty="0" err="1"/>
              <a:t>psychologyical</a:t>
            </a:r>
            <a:r>
              <a:rPr lang="en-US" baseline="0" dirty="0"/>
              <a:t> </a:t>
            </a:r>
            <a:r>
              <a:rPr lang="en-US" baseline="0" dirty="0" err="1"/>
              <a:t>foundcations</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8</a:t>
            </a:fld>
            <a:endParaRPr lang="en-US"/>
          </a:p>
        </p:txBody>
      </p:sp>
    </p:spTree>
    <p:extLst>
      <p:ext uri="{BB962C8B-B14F-4D97-AF65-F5344CB8AC3E}">
        <p14:creationId xmlns:p14="http://schemas.microsoft.com/office/powerpoint/2010/main" val="1718830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 back to science please -&gt; scientific method</a:t>
            </a:r>
            <a:r>
              <a:rPr lang="en-US" baseline="0" dirty="0"/>
              <a:t> started here + </a:t>
            </a:r>
            <a:r>
              <a:rPr lang="en-US" baseline="0" dirty="0" err="1"/>
              <a:t>psychologyical</a:t>
            </a:r>
            <a:r>
              <a:rPr lang="en-US" baseline="0" dirty="0"/>
              <a:t> </a:t>
            </a:r>
            <a:r>
              <a:rPr lang="en-US" baseline="0" dirty="0" err="1"/>
              <a:t>foundcations</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9</a:t>
            </a:fld>
            <a:endParaRPr lang="en-US"/>
          </a:p>
        </p:txBody>
      </p:sp>
    </p:spTree>
    <p:extLst>
      <p:ext uri="{BB962C8B-B14F-4D97-AF65-F5344CB8AC3E}">
        <p14:creationId xmlns:p14="http://schemas.microsoft.com/office/powerpoint/2010/main" val="1978033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chemeClr val="accent3">
                    <a:lumMod val="20000"/>
                    <a:lumOff val="80000"/>
                  </a:schemeClr>
                </a:solidFill>
              </a:rPr>
              <a:t>Hermann von Helmholtz (1821–1894) -&gt; </a:t>
            </a:r>
            <a:r>
              <a:rPr lang="en-US" sz="1200" b="0" dirty="0">
                <a:solidFill>
                  <a:schemeClr val="accent3">
                    <a:lumMod val="20000"/>
                    <a:lumOff val="80000"/>
                  </a:schemeClr>
                </a:solidFill>
              </a:rPr>
              <a:t>started the idea</a:t>
            </a:r>
            <a:r>
              <a:rPr lang="en-US" sz="1200" b="0" baseline="0" dirty="0">
                <a:solidFill>
                  <a:schemeClr val="accent3">
                    <a:lumMod val="20000"/>
                    <a:lumOff val="80000"/>
                  </a:schemeClr>
                </a:solidFill>
              </a:rPr>
              <a:t> of brain responds to stimuli </a:t>
            </a:r>
          </a:p>
          <a:p>
            <a:endParaRPr lang="en-US" sz="1200" b="0" baseline="0" dirty="0">
              <a:solidFill>
                <a:schemeClr val="accent3">
                  <a:lumMod val="20000"/>
                  <a:lumOff val="80000"/>
                </a:schemeClr>
              </a:solidFill>
            </a:endParaRPr>
          </a:p>
          <a:p>
            <a:endParaRPr lang="en-US" sz="1200" b="0" baseline="0" dirty="0">
              <a:solidFill>
                <a:schemeClr val="accent3">
                  <a:lumMod val="20000"/>
                  <a:lumOff val="80000"/>
                </a:schemeClr>
              </a:solidFill>
            </a:endParaRPr>
          </a:p>
          <a:p>
            <a:r>
              <a:rPr lang="en-US" sz="1200" b="0" baseline="0" dirty="0">
                <a:solidFill>
                  <a:schemeClr val="accent3">
                    <a:lumMod val="20000"/>
                    <a:lumOff val="80000"/>
                  </a:schemeClr>
                </a:solidFill>
              </a:rPr>
              <a:t>Ernst Mach -&gt; started the philosophy of space and perception, lots of physics </a:t>
            </a:r>
          </a:p>
          <a:p>
            <a:endParaRPr lang="en-US" sz="1200" b="0" baseline="0" dirty="0">
              <a:solidFill>
                <a:schemeClr val="accent3">
                  <a:lumMod val="20000"/>
                  <a:lumOff val="80000"/>
                </a:schemeClr>
              </a:solidFill>
            </a:endParaRPr>
          </a:p>
          <a:p>
            <a:r>
              <a:rPr lang="en-US" sz="1200" b="0" baseline="0" dirty="0">
                <a:solidFill>
                  <a:schemeClr val="accent3">
                    <a:lumMod val="20000"/>
                    <a:lumOff val="80000"/>
                  </a:schemeClr>
                </a:solidFill>
              </a:rPr>
              <a:t>Wilhelm Wundt -&gt; further refined psychology </a:t>
            </a:r>
            <a:endParaRPr lang="en-US" sz="1200" b="0" dirty="0">
              <a:solidFill>
                <a:schemeClr val="accent3">
                  <a:lumMod val="20000"/>
                  <a:lumOff val="80000"/>
                </a:schemeClr>
              </a:solidFill>
            </a:endParaRPr>
          </a:p>
        </p:txBody>
      </p:sp>
      <p:sp>
        <p:nvSpPr>
          <p:cNvPr id="4" name="Slide Number Placeholder 3"/>
          <p:cNvSpPr>
            <a:spLocks noGrp="1"/>
          </p:cNvSpPr>
          <p:nvPr>
            <p:ph type="sldNum" sz="quarter" idx="10"/>
          </p:nvPr>
        </p:nvSpPr>
        <p:spPr/>
        <p:txBody>
          <a:bodyPr/>
          <a:lstStyle/>
          <a:p>
            <a:fld id="{DCA2563F-DB87-4291-BC4C-84A32321EAED}" type="slidenum">
              <a:rPr lang="en-US" smtClean="0"/>
              <a:t>11</a:t>
            </a:fld>
            <a:endParaRPr lang="en-US"/>
          </a:p>
        </p:txBody>
      </p:sp>
    </p:spTree>
    <p:extLst>
      <p:ext uri="{BB962C8B-B14F-4D97-AF65-F5344CB8AC3E}">
        <p14:creationId xmlns:p14="http://schemas.microsoft.com/office/powerpoint/2010/main" val="2673660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talk about the explosion in</a:t>
            </a:r>
            <a:r>
              <a:rPr lang="en-US" baseline="0" dirty="0"/>
              <a:t> psychological theories</a:t>
            </a:r>
          </a:p>
          <a:p>
            <a:endParaRPr lang="en-US" baseline="0" dirty="0"/>
          </a:p>
          <a:p>
            <a:endParaRPr lang="en-US" baseline="0" dirty="0"/>
          </a:p>
          <a:p>
            <a:pPr marL="171450" indent="-171450">
              <a:buFontTx/>
              <a:buChar char="-"/>
            </a:pPr>
            <a:r>
              <a:rPr lang="en-US" baseline="0" dirty="0"/>
              <a:t>William </a:t>
            </a:r>
            <a:r>
              <a:rPr lang="en-US" baseline="0" dirty="0" err="1"/>
              <a:t>james</a:t>
            </a:r>
            <a:r>
              <a:rPr lang="en-US" baseline="0" dirty="0"/>
              <a:t> -&gt; made proper psychological principles </a:t>
            </a:r>
          </a:p>
          <a:p>
            <a:pPr marL="171450" indent="-171450">
              <a:buFontTx/>
              <a:buChar char="-"/>
            </a:pPr>
            <a:r>
              <a:rPr lang="en-US" baseline="0" dirty="0" err="1"/>
              <a:t>Werthermier</a:t>
            </a:r>
            <a:r>
              <a:rPr lang="en-US" baseline="0" dirty="0"/>
              <a:t>, </a:t>
            </a:r>
            <a:r>
              <a:rPr lang="en-US" baseline="0" dirty="0" err="1"/>
              <a:t>Koffa</a:t>
            </a:r>
            <a:r>
              <a:rPr lang="en-US" baseline="0" dirty="0"/>
              <a:t>, </a:t>
            </a:r>
            <a:r>
              <a:rPr lang="en-US" baseline="0" dirty="0" err="1"/>
              <a:t>Kholer</a:t>
            </a:r>
            <a:r>
              <a:rPr lang="en-US" baseline="0" dirty="0"/>
              <a:t> all made Gestalt Psych</a:t>
            </a:r>
          </a:p>
          <a:p>
            <a:pPr marL="628650" lvl="1" indent="-171450">
              <a:buFontTx/>
              <a:buChar char="-"/>
            </a:pPr>
            <a:r>
              <a:rPr lang="en-US" baseline="0" dirty="0"/>
              <a:t>These 2 were very sense perception based</a:t>
            </a:r>
          </a:p>
          <a:p>
            <a:pPr marL="628650" lvl="1" indent="-171450">
              <a:buFontTx/>
              <a:buChar char="-"/>
            </a:pPr>
            <a:endParaRPr lang="en-US" baseline="0" dirty="0"/>
          </a:p>
          <a:p>
            <a:pPr marL="171450" lvl="0" indent="-171450">
              <a:buFontTx/>
              <a:buChar char="-"/>
            </a:pPr>
            <a:r>
              <a:rPr lang="en-US" baseline="0" dirty="0"/>
              <a:t>2 key figures that looked at everyone and, this is regular psych but important</a:t>
            </a:r>
          </a:p>
          <a:p>
            <a:pPr marL="171450" lvl="0" indent="-171450">
              <a:buFontTx/>
              <a:buChar char="-"/>
            </a:pPr>
            <a:r>
              <a:rPr lang="en-US" baseline="0" dirty="0"/>
              <a:t>John B Watson and BF Skinner, they worked on </a:t>
            </a:r>
            <a:r>
              <a:rPr lang="en-US" baseline="0" dirty="0" err="1"/>
              <a:t>behavirosm</a:t>
            </a:r>
            <a:r>
              <a:rPr lang="en-US" baseline="0" dirty="0"/>
              <a:t>, and the idea these 2 men worked on is, IF WE SEE SOMETHING, WE DO SOMETHING, now that sounds like a no brainer, but they really worked out the idea, </a:t>
            </a:r>
          </a:p>
          <a:p>
            <a:pPr marL="628650" lvl="1" indent="-171450">
              <a:buFontTx/>
              <a:buChar char="-"/>
            </a:pPr>
            <a:r>
              <a:rPr lang="en-US" baseline="0" dirty="0"/>
              <a:t>IF WE SEE A VERY PATICULAR THING, WE HAVE A VERY PATICTULAR RESPOSNE</a:t>
            </a:r>
          </a:p>
          <a:p>
            <a:pPr marL="1085850" lvl="2"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12</a:t>
            </a:fld>
            <a:endParaRPr lang="en-US"/>
          </a:p>
        </p:txBody>
      </p:sp>
    </p:spTree>
    <p:extLst>
      <p:ext uri="{BB962C8B-B14F-4D97-AF65-F5344CB8AC3E}">
        <p14:creationId xmlns:p14="http://schemas.microsoft.com/office/powerpoint/2010/main" val="227746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big</a:t>
            </a:r>
            <a:r>
              <a:rPr lang="en-US" baseline="0" dirty="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15</a:t>
            </a:fld>
            <a:endParaRPr lang="en-US"/>
          </a:p>
        </p:txBody>
      </p:sp>
    </p:spTree>
    <p:extLst>
      <p:ext uri="{BB962C8B-B14F-4D97-AF65-F5344CB8AC3E}">
        <p14:creationId xmlns:p14="http://schemas.microsoft.com/office/powerpoint/2010/main" val="56163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big</a:t>
            </a:r>
            <a:r>
              <a:rPr lang="en-US" baseline="0" dirty="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16</a:t>
            </a:fld>
            <a:endParaRPr lang="en-US"/>
          </a:p>
        </p:txBody>
      </p:sp>
    </p:spTree>
    <p:extLst>
      <p:ext uri="{BB962C8B-B14F-4D97-AF65-F5344CB8AC3E}">
        <p14:creationId xmlns:p14="http://schemas.microsoft.com/office/powerpoint/2010/main" val="39572927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D87EE853-6FD6-458F-A715-DA8EAD8FF2A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sp>
        <p:nvSpPr>
          <p:cNvPr id="13" name="Rectangle 12"/>
          <p:cNvSpPr/>
          <p:nvPr/>
        </p:nvSpPr>
        <p:spPr>
          <a:xfrm>
            <a:off x="0" y="0"/>
            <a:ext cx="12192000" cy="4572001"/>
          </a:xfrm>
          <a:prstGeom prst="rect">
            <a:avLst/>
          </a:prstGeom>
          <a:blipFill dpi="0" rotWithShape="1">
            <a:blip r:embed="rId2">
              <a:duotone>
                <a:schemeClr val="accent2">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824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7EE853-6FD6-458F-A715-DA8EAD8FF2A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598168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7EE853-6FD6-458F-A715-DA8EAD8FF2A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425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7EE853-6FD6-458F-A715-DA8EAD8FF2A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326542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87EE853-6FD6-458F-A715-DA8EAD8FF2A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0"/>
            <a:ext cx="12192000" cy="4572000"/>
          </a:xfrm>
          <a:prstGeom prst="rect">
            <a:avLst/>
          </a:prstGeom>
          <a:blipFill dpi="0" rotWithShape="1">
            <a:blip r:embed="rId2">
              <a:duotone>
                <a:schemeClr val="accent1">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10901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7EE853-6FD6-458F-A715-DA8EAD8FF2A7}"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2217381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7EE853-6FD6-458F-A715-DA8EAD8FF2A7}" type="datetimeFigureOut">
              <a:rPr lang="en-US" smtClean="0"/>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2044753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7EE853-6FD6-458F-A715-DA8EAD8FF2A7}" type="datetimeFigureOut">
              <a:rPr lang="en-US" smtClean="0"/>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2696020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7EE853-6FD6-458F-A715-DA8EAD8FF2A7}" type="datetimeFigureOut">
              <a:rPr lang="en-US" smtClean="0"/>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4024540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87EE853-6FD6-458F-A715-DA8EAD8FF2A7}"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2683292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87EE853-6FD6-458F-A715-DA8EAD8FF2A7}"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09F4D-56EF-458D-9A18-B5FCA9163EF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016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87EE853-6FD6-458F-A715-DA8EAD8FF2A7}" type="datetimeFigureOut">
              <a:rPr lang="en-US" smtClean="0"/>
              <a:t>11/6/2024</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B009F4D-56EF-458D-9A18-B5FCA9163EFC}" type="slidenum">
              <a:rPr lang="en-US" smtClean="0"/>
              <a:t>‹#›</a:t>
            </a:fld>
            <a:endParaRPr lang="en-US"/>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67042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8.jpeg"/><Relationship Id="rId7" Type="http://schemas.openxmlformats.org/officeDocument/2006/relationships/image" Target="../media/image41.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45.jpeg"/><Relationship Id="rId5" Type="http://schemas.openxmlformats.org/officeDocument/2006/relationships/image" Target="../media/image40.jpeg"/><Relationship Id="rId10" Type="http://schemas.openxmlformats.org/officeDocument/2006/relationships/image" Target="../media/image44.jpeg"/><Relationship Id="rId4" Type="http://schemas.openxmlformats.org/officeDocument/2006/relationships/image" Target="../media/image39.jpeg"/><Relationship Id="rId9" Type="http://schemas.openxmlformats.org/officeDocument/2006/relationships/image" Target="../media/image4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1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jpeg"/></Relationships>
</file>

<file path=ppt/slides/_rels/slide22.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62.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2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70.jpeg"/><Relationship Id="rId10" Type="http://schemas.openxmlformats.org/officeDocument/2006/relationships/image" Target="../media/image57.png"/><Relationship Id="rId4" Type="http://schemas.openxmlformats.org/officeDocument/2006/relationships/image" Target="../media/image69.png"/><Relationship Id="rId9"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32.jpeg"/><Relationship Id="rId3" Type="http://schemas.openxmlformats.org/officeDocument/2006/relationships/image" Target="../media/image68.png"/><Relationship Id="rId7" Type="http://schemas.openxmlformats.org/officeDocument/2006/relationships/image" Target="../media/image50.png"/><Relationship Id="rId12" Type="http://schemas.openxmlformats.org/officeDocument/2006/relationships/image" Target="../media/image74.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11.png"/><Relationship Id="rId5" Type="http://schemas.openxmlformats.org/officeDocument/2006/relationships/image" Target="../media/image58.png"/><Relationship Id="rId10" Type="http://schemas.openxmlformats.org/officeDocument/2006/relationships/image" Target="../media/image17.png"/><Relationship Id="rId4" Type="http://schemas.openxmlformats.org/officeDocument/2006/relationships/image" Target="../media/image69.png"/><Relationship Id="rId9" Type="http://schemas.openxmlformats.org/officeDocument/2006/relationships/image" Target="../media/image16.png"/></Relationships>
</file>

<file path=ppt/slides/_rels/slide2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32.jpeg"/><Relationship Id="rId3" Type="http://schemas.openxmlformats.org/officeDocument/2006/relationships/image" Target="../media/image68.png"/><Relationship Id="rId7" Type="http://schemas.openxmlformats.org/officeDocument/2006/relationships/image" Target="../media/image50.png"/><Relationship Id="rId12" Type="http://schemas.openxmlformats.org/officeDocument/2006/relationships/image" Target="../media/image74.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11.png"/><Relationship Id="rId5" Type="http://schemas.openxmlformats.org/officeDocument/2006/relationships/image" Target="../media/image58.png"/><Relationship Id="rId10" Type="http://schemas.openxmlformats.org/officeDocument/2006/relationships/image" Target="../media/image17.png"/><Relationship Id="rId4" Type="http://schemas.openxmlformats.org/officeDocument/2006/relationships/image" Target="../media/image69.png"/><Relationship Id="rId9" Type="http://schemas.openxmlformats.org/officeDocument/2006/relationships/image" Target="../media/image16.png"/></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74.jpeg"/><Relationship Id="rId3" Type="http://schemas.openxmlformats.org/officeDocument/2006/relationships/image" Target="../media/image75.jpeg"/><Relationship Id="rId7" Type="http://schemas.openxmlformats.org/officeDocument/2006/relationships/image" Target="../media/image72.png"/><Relationship Id="rId12"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17.png"/><Relationship Id="rId5" Type="http://schemas.openxmlformats.org/officeDocument/2006/relationships/image" Target="../media/image69.png"/><Relationship Id="rId10" Type="http://schemas.openxmlformats.org/officeDocument/2006/relationships/image" Target="../media/image16.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32.jpeg"/></Relationships>
</file>

<file path=ppt/slides/_rels/slide2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32.jpeg"/><Relationship Id="rId18" Type="http://schemas.openxmlformats.org/officeDocument/2006/relationships/image" Target="../media/image78.jpeg"/><Relationship Id="rId26" Type="http://schemas.openxmlformats.org/officeDocument/2006/relationships/image" Target="../media/image84.jpeg"/><Relationship Id="rId3" Type="http://schemas.openxmlformats.org/officeDocument/2006/relationships/image" Target="../media/image75.jpeg"/><Relationship Id="rId21" Type="http://schemas.openxmlformats.org/officeDocument/2006/relationships/image" Target="../media/image80.jpeg"/><Relationship Id="rId7" Type="http://schemas.openxmlformats.org/officeDocument/2006/relationships/image" Target="../media/image50.png"/><Relationship Id="rId12" Type="http://schemas.openxmlformats.org/officeDocument/2006/relationships/image" Target="../media/image74.jpeg"/><Relationship Id="rId17" Type="http://schemas.openxmlformats.org/officeDocument/2006/relationships/image" Target="../media/image15.jpeg"/><Relationship Id="rId25" Type="http://schemas.openxmlformats.org/officeDocument/2006/relationships/image" Target="../media/image83.jpeg"/><Relationship Id="rId2" Type="http://schemas.openxmlformats.org/officeDocument/2006/relationships/notesSlide" Target="../notesSlides/notesSlide20.xml"/><Relationship Id="rId16" Type="http://schemas.openxmlformats.org/officeDocument/2006/relationships/image" Target="../media/image77.jpeg"/><Relationship Id="rId20" Type="http://schemas.openxmlformats.org/officeDocument/2006/relationships/image" Target="../media/image27.jpeg"/><Relationship Id="rId29"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11.png"/><Relationship Id="rId24" Type="http://schemas.openxmlformats.org/officeDocument/2006/relationships/image" Target="../media/image40.jpeg"/><Relationship Id="rId32" Type="http://schemas.openxmlformats.org/officeDocument/2006/relationships/image" Target="../media/image87.jpeg"/><Relationship Id="rId5" Type="http://schemas.openxmlformats.org/officeDocument/2006/relationships/image" Target="../media/image58.png"/><Relationship Id="rId15" Type="http://schemas.openxmlformats.org/officeDocument/2006/relationships/image" Target="../media/image76.jpeg"/><Relationship Id="rId23" Type="http://schemas.openxmlformats.org/officeDocument/2006/relationships/image" Target="../media/image82.jpeg"/><Relationship Id="rId28" Type="http://schemas.openxmlformats.org/officeDocument/2006/relationships/image" Target="../media/image85.jpeg"/><Relationship Id="rId10" Type="http://schemas.openxmlformats.org/officeDocument/2006/relationships/image" Target="../media/image17.png"/><Relationship Id="rId19" Type="http://schemas.openxmlformats.org/officeDocument/2006/relationships/image" Target="../media/image79.jpeg"/><Relationship Id="rId31" Type="http://schemas.openxmlformats.org/officeDocument/2006/relationships/image" Target="../media/image57.png"/><Relationship Id="rId4" Type="http://schemas.openxmlformats.org/officeDocument/2006/relationships/image" Target="../media/image69.png"/><Relationship Id="rId9" Type="http://schemas.openxmlformats.org/officeDocument/2006/relationships/image" Target="../media/image16.png"/><Relationship Id="rId14" Type="http://schemas.openxmlformats.org/officeDocument/2006/relationships/image" Target="../media/image9.jpeg"/><Relationship Id="rId22" Type="http://schemas.openxmlformats.org/officeDocument/2006/relationships/image" Target="../media/image81.jpeg"/><Relationship Id="rId27" Type="http://schemas.openxmlformats.org/officeDocument/2006/relationships/image" Target="../media/image47.jpeg"/><Relationship Id="rId30"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hyperlink" Target="https://en.wikipedia.org/wiki/Immanuel_Kant#/media/File:Immanuel_Kant_-_Gemaelde_1.jpg" TargetMode="External"/><Relationship Id="rId3" Type="http://schemas.openxmlformats.org/officeDocument/2006/relationships/hyperlink" Target="https://upload.wikimedia.org/wikipedia/commons/a/ae/Aristotle_Altemps_Inv8575.jpg" TargetMode="External"/><Relationship Id="rId7" Type="http://schemas.openxmlformats.org/officeDocument/2006/relationships/hyperlink" Target="https://en.wikipedia.org/wiki/William_Molyneux#/media/File:William_Molyneux_-_Kneller.jpg" TargetMode="External"/><Relationship Id="rId2" Type="http://schemas.openxmlformats.org/officeDocument/2006/relationships/hyperlink" Target="https://en.wikipedia.org/wiki/Plato#/media/File:Plato_Silanion_Musei_Capitolini_MC1377.jpg" TargetMode="External"/><Relationship Id="rId1" Type="http://schemas.openxmlformats.org/officeDocument/2006/relationships/slideLayout" Target="../slideLayouts/slideLayout6.xml"/><Relationship Id="rId6" Type="http://schemas.openxmlformats.org/officeDocument/2006/relationships/hyperlink" Target="https://en.wikipedia.org/wiki/Ren%C3%A9_Descartes#/media/File:Frans_Hals_-_Portret_van_Ren%C3%A9_Descartes.jpg" TargetMode="External"/><Relationship Id="rId11" Type="http://schemas.openxmlformats.org/officeDocument/2006/relationships/hyperlink" Target="https://en.wikipedia.org/wiki/Just-noticeable_difference#/media/File:Weber-Fechner_law_demo_-_circles.svg" TargetMode="External"/><Relationship Id="rId5" Type="http://schemas.openxmlformats.org/officeDocument/2006/relationships/hyperlink" Target="https://en.wikipedia.org/wiki/Euclid#/media/File:Euclid_Dodecahedron_1.svg" TargetMode="External"/><Relationship Id="rId10" Type="http://schemas.openxmlformats.org/officeDocument/2006/relationships/hyperlink" Target="https://wikimedia.org/api/rest_v1/media/math/render/svg/aba5c17d611ef62e9acce27266caab0ec1e7c6ed" TargetMode="External"/><Relationship Id="rId4" Type="http://schemas.openxmlformats.org/officeDocument/2006/relationships/hyperlink" Target="https://en.wikipedia.org/wiki/Euclid#/media/File:0_Chambre_de_Rapha%C3%ABl_-_%C3%89cole_d'Ath%C3%A8nes_-_Mus%C3%A9es_du_Vatican.JPG" TargetMode="External"/><Relationship Id="rId9" Type="http://schemas.openxmlformats.org/officeDocument/2006/relationships/hyperlink" Target="https://en.wikipedia.org/wiki/Ernst_Heinrich_Weber#/media/File:Ernst_Heinrich_Weber.jpg"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m.media-amazon.com/images/I/31Z0Jj5cp7L._AC_UF1000,1000_QL80_.jpg" TargetMode="External"/><Relationship Id="rId13" Type="http://schemas.openxmlformats.org/officeDocument/2006/relationships/hyperlink" Target="https://en.wikipedia.org/wiki/Melvyn_A._Goodale#/media/File:Photo_of_Melvyn_Goodale_taken_in_2008.jpg" TargetMode="External"/><Relationship Id="rId3" Type="http://schemas.openxmlformats.org/officeDocument/2006/relationships/hyperlink" Target="https://en.wikipedia.org/wiki/Wilhelm_Wundt#/media/File:Wilhelm_Wundt.jpg" TargetMode="External"/><Relationship Id="rId7" Type="http://schemas.openxmlformats.org/officeDocument/2006/relationships/hyperlink" Target="https://www.gestalttherapyblog.com/blog/max-wertheimer" TargetMode="External"/><Relationship Id="rId12" Type="http://schemas.openxmlformats.org/officeDocument/2006/relationships/hyperlink" Target="https://www.researchgate.net/publication/235626691_The_Vision_of_David_Marr" TargetMode="External"/><Relationship Id="rId2" Type="http://schemas.openxmlformats.org/officeDocument/2006/relationships/hyperlink" Target="https://www.psywww.com/intropsych/ch04-senses/psychophysics.html" TargetMode="External"/><Relationship Id="rId1" Type="http://schemas.openxmlformats.org/officeDocument/2006/relationships/slideLayout" Target="../slideLayouts/slideLayout6.xml"/><Relationship Id="rId6" Type="http://schemas.openxmlformats.org/officeDocument/2006/relationships/hyperlink" Target="https://en.wikipedia.org/wiki/Hermann_von_Helmholtz#/media/File:Hermann_von_Helmholtz.jpg" TargetMode="External"/><Relationship Id="rId11" Type="http://schemas.openxmlformats.org/officeDocument/2006/relationships/hyperlink" Target="https://tr.wikipedia.org/wiki/James_J._Gibson#/media/Dosya:JeremyGibson.jpeg" TargetMode="External"/><Relationship Id="rId5" Type="http://schemas.openxmlformats.org/officeDocument/2006/relationships/hyperlink" Target="https://en.wikipedia.org/wiki/Ernst_Mach#/media/File:Ernst_Mach_01.jpg" TargetMode="External"/><Relationship Id="rId10" Type="http://schemas.openxmlformats.org/officeDocument/2006/relationships/hyperlink" Target="https://definingmomentscanada.ca/wp-content/uploads/2022/09/Hubel-Experiment.jpg" TargetMode="External"/><Relationship Id="rId4" Type="http://schemas.openxmlformats.org/officeDocument/2006/relationships/hyperlink" Target="https://en.wikipedia.org/wiki/Wilhelm_Wundt#/media/File:Wundt-research-group.jpg" TargetMode="External"/><Relationship Id="rId9" Type="http://schemas.openxmlformats.org/officeDocument/2006/relationships/hyperlink" Target="https://definingmomentscanada.ca/wp-content/uploads/2022/09/img_EP_hubel-weisel-toys2-1.jpg" TargetMode="External"/><Relationship Id="rId14" Type="http://schemas.openxmlformats.org/officeDocument/2006/relationships/hyperlink" Target="https://qbi.uq.edu.au/brain/brain-functions/visual-perception"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health.yorku.ca/health-profiles/index.php?mid=4469" TargetMode="External"/><Relationship Id="rId2" Type="http://schemas.openxmlformats.org/officeDocument/2006/relationships/hyperlink" Target="https://en.wikipedia.org/wiki/Ian_P._Howard#/media/File:Ian-&amp;-Einstein.jpg" TargetMode="External"/><Relationship Id="rId1" Type="http://schemas.openxmlformats.org/officeDocument/2006/relationships/slideLayout" Target="../slideLayouts/slideLayout6.xml"/><Relationship Id="rId4" Type="http://schemas.openxmlformats.org/officeDocument/2006/relationships/hyperlink" Target="https://www.freepik.com/premium-vector/tree-branch-clipart-vector-icon-sticker-illustration_249711125.htm#fromView=keyword&amp;page=1&amp;position=12&amp;uuid=b46218e8-1cda-470b-84f2-05838d148c1a"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4.jpe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9.jpeg"/><Relationship Id="rId9" Type="http://schemas.openxmlformats.org/officeDocument/2006/relationships/image" Target="../media/image1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Deep History Of the Study of </a:t>
            </a:r>
            <a:r>
              <a:rPr lang="en-US" b="1" cap="none" spc="0" dirty="0">
                <a:ln w="22225">
                  <a:solidFill>
                    <a:schemeClr val="accent2"/>
                  </a:solidFill>
                  <a:prstDash val="solid"/>
                </a:ln>
                <a:solidFill>
                  <a:srgbClr val="002060"/>
                </a:solidFill>
              </a:rPr>
              <a:t>Haptic Perception </a:t>
            </a:r>
            <a:endParaRPr lang="en-US" b="1" dirty="0">
              <a:solidFill>
                <a:srgbClr val="002060"/>
              </a:solidFill>
            </a:endParaRPr>
          </a:p>
        </p:txBody>
      </p:sp>
      <p:sp>
        <p:nvSpPr>
          <p:cNvPr id="3" name="Subtitle 2"/>
          <p:cNvSpPr>
            <a:spLocks noGrp="1"/>
          </p:cNvSpPr>
          <p:nvPr>
            <p:ph type="subTitle" idx="1"/>
          </p:nvPr>
        </p:nvSpPr>
        <p:spPr/>
        <p:txBody>
          <a:bodyPr/>
          <a:lstStyle/>
          <a:p>
            <a:r>
              <a:rPr lang="en-US" dirty="0"/>
              <a:t>By: Ahmed Nadeem</a:t>
            </a:r>
          </a:p>
        </p:txBody>
      </p:sp>
    </p:spTree>
    <p:extLst>
      <p:ext uri="{BB962C8B-B14F-4D97-AF65-F5344CB8AC3E}">
        <p14:creationId xmlns:p14="http://schemas.microsoft.com/office/powerpoint/2010/main" val="1608100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00302" y="585216"/>
            <a:ext cx="12351241" cy="1499616"/>
          </a:xfrm>
        </p:spPr>
        <p:txBody>
          <a:bodyPr/>
          <a:lstStyle/>
          <a:p>
            <a:r>
              <a:rPr lang="en-US" dirty="0">
                <a:solidFill>
                  <a:schemeClr val="bg2"/>
                </a:solidFill>
              </a:rPr>
              <a:t>1800s Onwards – </a:t>
            </a:r>
            <a:r>
              <a:rPr lang="en-US" sz="4400" dirty="0">
                <a:solidFill>
                  <a:schemeClr val="bg2"/>
                </a:solidFill>
              </a:rPr>
              <a:t>PSYHOPHYSICS! WHAT IS PERCEPTION? </a:t>
            </a:r>
          </a:p>
        </p:txBody>
      </p:sp>
      <p:pic>
        <p:nvPicPr>
          <p:cNvPr id="7170" name="Picture 2" descr="Ernst Heinrich Weber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80" y="2847033"/>
            <a:ext cx="3132840" cy="410006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162449" y="3108045"/>
            <a:ext cx="2803788" cy="830997"/>
          </a:xfrm>
          <a:prstGeom prst="rect">
            <a:avLst/>
          </a:prstGeom>
        </p:spPr>
        <p:txBody>
          <a:bodyPr wrap="square">
            <a:spAutoFit/>
          </a:bodyPr>
          <a:lstStyle/>
          <a:p>
            <a:pPr algn="r"/>
            <a:r>
              <a:rPr lang="en-US" sz="2400" dirty="0">
                <a:solidFill>
                  <a:schemeClr val="bg2"/>
                </a:solidFill>
              </a:rPr>
              <a:t>Gustav Fechner (1801–1887)</a:t>
            </a:r>
          </a:p>
        </p:txBody>
      </p:sp>
      <p:sp>
        <p:nvSpPr>
          <p:cNvPr id="13" name="Rectangle 12"/>
          <p:cNvSpPr/>
          <p:nvPr/>
        </p:nvSpPr>
        <p:spPr>
          <a:xfrm>
            <a:off x="3102244" y="2240373"/>
            <a:ext cx="2933575" cy="1200329"/>
          </a:xfrm>
          <a:prstGeom prst="rect">
            <a:avLst/>
          </a:prstGeom>
        </p:spPr>
        <p:txBody>
          <a:bodyPr wrap="square">
            <a:spAutoFit/>
          </a:bodyPr>
          <a:lstStyle/>
          <a:p>
            <a:pPr marL="457200" indent="-457200" algn="ctr">
              <a:buAutoNum type="arabicPeriod"/>
            </a:pPr>
            <a:r>
              <a:rPr lang="en-US" sz="2400" dirty="0">
                <a:solidFill>
                  <a:srgbClr val="FFFF00"/>
                </a:solidFill>
              </a:rPr>
              <a:t>JND</a:t>
            </a:r>
          </a:p>
          <a:p>
            <a:pPr marL="457200" indent="-457200" algn="ctr">
              <a:buAutoNum type="arabicPeriod"/>
            </a:pPr>
            <a:r>
              <a:rPr lang="en-US" sz="2400" dirty="0">
                <a:solidFill>
                  <a:srgbClr val="FFFF00"/>
                </a:solidFill>
              </a:rPr>
              <a:t>Weber’s Law </a:t>
            </a:r>
          </a:p>
          <a:p>
            <a:pPr algn="ctr"/>
            <a:endParaRPr lang="en-US" sz="2400" dirty="0">
              <a:solidFill>
                <a:srgbClr val="FFFF00"/>
              </a:solidFill>
            </a:endParaRPr>
          </a:p>
        </p:txBody>
      </p:sp>
      <p:pic>
        <p:nvPicPr>
          <p:cNvPr id="4" name="Picture 3"/>
          <p:cNvPicPr>
            <a:picLocks noChangeAspect="1"/>
          </p:cNvPicPr>
          <p:nvPr/>
        </p:nvPicPr>
        <p:blipFill>
          <a:blip r:embed="rId3"/>
          <a:stretch>
            <a:fillRect/>
          </a:stretch>
        </p:blipFill>
        <p:spPr>
          <a:xfrm>
            <a:off x="3541535" y="3005632"/>
            <a:ext cx="2048161" cy="1495634"/>
          </a:xfrm>
          <a:prstGeom prst="rect">
            <a:avLst/>
          </a:prstGeom>
        </p:spPr>
      </p:pic>
      <p:sp>
        <p:nvSpPr>
          <p:cNvPr id="14" name="Rectangle 13"/>
          <p:cNvSpPr/>
          <p:nvPr/>
        </p:nvSpPr>
        <p:spPr>
          <a:xfrm>
            <a:off x="21193" y="2050434"/>
            <a:ext cx="3240167" cy="830997"/>
          </a:xfrm>
          <a:prstGeom prst="rect">
            <a:avLst/>
          </a:prstGeom>
        </p:spPr>
        <p:txBody>
          <a:bodyPr wrap="square">
            <a:spAutoFit/>
          </a:bodyPr>
          <a:lstStyle/>
          <a:p>
            <a:r>
              <a:rPr lang="en-US" sz="2400" dirty="0">
                <a:solidFill>
                  <a:schemeClr val="bg2"/>
                </a:solidFill>
              </a:rPr>
              <a:t>Ernst Heinrich Weber (1795–1878)</a:t>
            </a:r>
          </a:p>
        </p:txBody>
      </p:sp>
      <p:sp>
        <p:nvSpPr>
          <p:cNvPr id="15" name="Rectangle 14"/>
          <p:cNvSpPr/>
          <p:nvPr/>
        </p:nvSpPr>
        <p:spPr>
          <a:xfrm>
            <a:off x="7106729" y="1723389"/>
            <a:ext cx="5085271" cy="1200329"/>
          </a:xfrm>
          <a:prstGeom prst="rect">
            <a:avLst/>
          </a:prstGeom>
        </p:spPr>
        <p:txBody>
          <a:bodyPr wrap="square">
            <a:spAutoFit/>
          </a:bodyPr>
          <a:lstStyle/>
          <a:p>
            <a:pPr marL="457200" indent="-457200" algn="r">
              <a:buAutoNum type="arabicPeriod"/>
            </a:pPr>
            <a:r>
              <a:rPr lang="en-US" sz="2400" dirty="0">
                <a:solidFill>
                  <a:srgbClr val="FFFF00"/>
                </a:solidFill>
              </a:rPr>
              <a:t>Fechner’s Law</a:t>
            </a:r>
          </a:p>
          <a:p>
            <a:pPr marL="457200" indent="-457200" algn="r">
              <a:buAutoNum type="arabicPeriod"/>
            </a:pPr>
            <a:r>
              <a:rPr lang="en-US" sz="2400" dirty="0">
                <a:solidFill>
                  <a:srgbClr val="FFFF00"/>
                </a:solidFill>
              </a:rPr>
              <a:t>The two-alternative forced-choice (2AFC) paradigm</a:t>
            </a:r>
          </a:p>
        </p:txBody>
      </p:sp>
      <p:pic>
        <p:nvPicPr>
          <p:cNvPr id="7" name="Picture 6">
            <a:extLst>
              <a:ext uri="{FF2B5EF4-FFF2-40B4-BE49-F238E27FC236}">
                <a16:creationId xmlns:a16="http://schemas.microsoft.com/office/drawing/2014/main" id="{015A5BDE-1D93-33E8-C8AB-9783BC7D8604}"/>
              </a:ext>
            </a:extLst>
          </p:cNvPr>
          <p:cNvPicPr>
            <a:picLocks noChangeAspect="1"/>
          </p:cNvPicPr>
          <p:nvPr/>
        </p:nvPicPr>
        <p:blipFill>
          <a:blip r:embed="rId4"/>
          <a:stretch>
            <a:fillRect/>
          </a:stretch>
        </p:blipFill>
        <p:spPr>
          <a:xfrm>
            <a:off x="3046295" y="3922249"/>
            <a:ext cx="5227372" cy="2935751"/>
          </a:xfrm>
          <a:prstGeom prst="rect">
            <a:avLst/>
          </a:prstGeom>
        </p:spPr>
      </p:pic>
      <p:pic>
        <p:nvPicPr>
          <p:cNvPr id="10" name="Picture 2" descr="Psychophysics | in Chapter 04: Sens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87441" y="3901440"/>
            <a:ext cx="2863413" cy="29565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defined">
            <a:extLst>
              <a:ext uri="{FF2B5EF4-FFF2-40B4-BE49-F238E27FC236}">
                <a16:creationId xmlns:a16="http://schemas.microsoft.com/office/drawing/2014/main" id="{659724F0-B2E9-53EA-0A20-026A17B17B7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042" t="11245"/>
          <a:stretch/>
        </p:blipFill>
        <p:spPr bwMode="auto">
          <a:xfrm>
            <a:off x="9268966" y="2956560"/>
            <a:ext cx="2873560" cy="3901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04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fade">
                                      <p:cBhvr>
                                        <p:cTn id="27" dur="500"/>
                                        <p:tgtEl>
                                          <p:spTgt spid="20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pic>
        <p:nvPicPr>
          <p:cNvPr id="5" name="Picture 2" descr="undefined">
            <a:extLst>
              <a:ext uri="{FF2B5EF4-FFF2-40B4-BE49-F238E27FC236}">
                <a16:creationId xmlns:a16="http://schemas.microsoft.com/office/drawing/2014/main" id="{FF6CD56E-BAB1-A12B-30B2-1D7E46949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224" y="4192227"/>
            <a:ext cx="3810274" cy="27610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solidFill>
                  <a:schemeClr val="accent3">
                    <a:lumMod val="20000"/>
                    <a:lumOff val="80000"/>
                  </a:schemeClr>
                </a:solidFill>
              </a:rPr>
              <a:t>1850s onwards</a:t>
            </a:r>
          </a:p>
        </p:txBody>
      </p:sp>
      <p:pic>
        <p:nvPicPr>
          <p:cNvPr id="9218" name="Picture 2" descr="Wilhelm Wundt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20321"/>
            <a:ext cx="2931886" cy="3944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399628" y="3031485"/>
            <a:ext cx="4559261" cy="523220"/>
          </a:xfrm>
          <a:prstGeom prst="rect">
            <a:avLst/>
          </a:prstGeom>
        </p:spPr>
        <p:txBody>
          <a:bodyPr wrap="none">
            <a:spAutoFit/>
          </a:bodyPr>
          <a:lstStyle/>
          <a:p>
            <a:r>
              <a:rPr lang="en-US" sz="2800" b="1" dirty="0">
                <a:solidFill>
                  <a:schemeClr val="accent3">
                    <a:lumMod val="20000"/>
                    <a:lumOff val="80000"/>
                  </a:schemeClr>
                </a:solidFill>
              </a:rPr>
              <a:t>Ernst Mach (1838–1916)</a:t>
            </a:r>
            <a:endParaRPr lang="en-US" sz="2400" b="1" dirty="0">
              <a:solidFill>
                <a:schemeClr val="accent3">
                  <a:lumMod val="20000"/>
                  <a:lumOff val="80000"/>
                </a:schemeClr>
              </a:solidFill>
            </a:endParaRPr>
          </a:p>
        </p:txBody>
      </p:sp>
      <p:sp>
        <p:nvSpPr>
          <p:cNvPr id="3" name="Rectangle 2"/>
          <p:cNvSpPr/>
          <p:nvPr/>
        </p:nvSpPr>
        <p:spPr>
          <a:xfrm>
            <a:off x="0" y="2620077"/>
            <a:ext cx="5139548" cy="523220"/>
          </a:xfrm>
          <a:prstGeom prst="rect">
            <a:avLst/>
          </a:prstGeom>
        </p:spPr>
        <p:txBody>
          <a:bodyPr wrap="none">
            <a:spAutoFit/>
          </a:bodyPr>
          <a:lstStyle/>
          <a:p>
            <a:r>
              <a:rPr lang="en-US" sz="2800" b="1" dirty="0">
                <a:solidFill>
                  <a:schemeClr val="accent3">
                    <a:lumMod val="20000"/>
                    <a:lumOff val="80000"/>
                  </a:schemeClr>
                </a:solidFill>
              </a:rPr>
              <a:t>Wilhelm Wundt (1832–1920)</a:t>
            </a:r>
          </a:p>
        </p:txBody>
      </p:sp>
      <p:sp>
        <p:nvSpPr>
          <p:cNvPr id="9" name="Rectangle 8"/>
          <p:cNvSpPr/>
          <p:nvPr/>
        </p:nvSpPr>
        <p:spPr>
          <a:xfrm>
            <a:off x="2927802" y="3031485"/>
            <a:ext cx="4471825" cy="1200329"/>
          </a:xfrm>
          <a:prstGeom prst="rect">
            <a:avLst/>
          </a:prstGeom>
        </p:spPr>
        <p:txBody>
          <a:bodyPr wrap="square">
            <a:spAutoFit/>
          </a:bodyPr>
          <a:lstStyle/>
          <a:p>
            <a:pPr marL="457200" indent="-457200" algn="ctr">
              <a:buAutoNum type="arabicPeriod"/>
            </a:pPr>
            <a:r>
              <a:rPr lang="en-US" sz="2400" dirty="0">
                <a:solidFill>
                  <a:srgbClr val="FFFF00"/>
                </a:solidFill>
              </a:rPr>
              <a:t>Psychological Labs</a:t>
            </a:r>
          </a:p>
          <a:p>
            <a:pPr marL="457200" indent="-457200" algn="ctr">
              <a:buAutoNum type="arabicPeriod"/>
            </a:pPr>
            <a:r>
              <a:rPr lang="en-US" sz="2400" dirty="0">
                <a:solidFill>
                  <a:srgbClr val="FFFF00"/>
                </a:solidFill>
              </a:rPr>
              <a:t>Formal Procedures and definition of the field</a:t>
            </a:r>
          </a:p>
        </p:txBody>
      </p:sp>
      <p:pic>
        <p:nvPicPr>
          <p:cNvPr id="3074" name="Picture 2" descr="Ernst Mach - Wikiquo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9164" y="3739415"/>
            <a:ext cx="2930525" cy="32256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pace and Geometry: In the Light of Physiological, Psychological and  Physical Inque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99689" y="4105275"/>
            <a:ext cx="1723206" cy="2752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517279" y="48321"/>
            <a:ext cx="6776214" cy="523220"/>
          </a:xfrm>
          <a:prstGeom prst="rect">
            <a:avLst/>
          </a:prstGeom>
        </p:spPr>
        <p:txBody>
          <a:bodyPr wrap="none">
            <a:spAutoFit/>
          </a:bodyPr>
          <a:lstStyle/>
          <a:p>
            <a:r>
              <a:rPr lang="en-US" sz="2800" b="1" dirty="0">
                <a:solidFill>
                  <a:schemeClr val="accent3">
                    <a:lumMod val="20000"/>
                    <a:lumOff val="80000"/>
                  </a:schemeClr>
                </a:solidFill>
              </a:rPr>
              <a:t>Hermann von Helmholtz (1821–1894)</a:t>
            </a:r>
          </a:p>
        </p:txBody>
      </p:sp>
      <p:pic>
        <p:nvPicPr>
          <p:cNvPr id="3078" name="Picture 6" descr="Hermann von Helmholtz: biografía de este médico y físico alemá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9575" y="528954"/>
            <a:ext cx="4193320" cy="235484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857200" y="5352228"/>
            <a:ext cx="3986185" cy="646331"/>
          </a:xfrm>
          <a:prstGeom prst="rect">
            <a:avLst/>
          </a:prstGeom>
          <a:solidFill>
            <a:schemeClr val="tx2">
              <a:lumMod val="75000"/>
            </a:schemeClr>
          </a:solidFill>
        </p:spPr>
        <p:txBody>
          <a:bodyPr wrap="square" rtlCol="0">
            <a:spAutoFit/>
          </a:bodyPr>
          <a:lstStyle/>
          <a:p>
            <a:r>
              <a:rPr lang="en-US" sz="3600" dirty="0">
                <a:solidFill>
                  <a:srgbClr val="00B0F0"/>
                </a:solidFill>
              </a:rPr>
              <a:t>Philosophy/Math</a:t>
            </a:r>
          </a:p>
        </p:txBody>
      </p:sp>
      <p:sp>
        <p:nvSpPr>
          <p:cNvPr id="17" name="TextBox 16"/>
          <p:cNvSpPr txBox="1"/>
          <p:nvPr/>
        </p:nvSpPr>
        <p:spPr>
          <a:xfrm>
            <a:off x="800091" y="5481637"/>
            <a:ext cx="5846638"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Behaviorism/Psychology </a:t>
            </a:r>
          </a:p>
        </p:txBody>
      </p:sp>
      <p:sp>
        <p:nvSpPr>
          <p:cNvPr id="18" name="TextBox 17"/>
          <p:cNvSpPr txBox="1"/>
          <p:nvPr/>
        </p:nvSpPr>
        <p:spPr>
          <a:xfrm>
            <a:off x="8640330" y="2184354"/>
            <a:ext cx="2971809"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Physiology</a:t>
            </a:r>
          </a:p>
        </p:txBody>
      </p:sp>
      <p:sp>
        <p:nvSpPr>
          <p:cNvPr id="19" name="Rectangle 18"/>
          <p:cNvSpPr/>
          <p:nvPr/>
        </p:nvSpPr>
        <p:spPr>
          <a:xfrm>
            <a:off x="4527856" y="644221"/>
            <a:ext cx="3553095" cy="1200329"/>
          </a:xfrm>
          <a:prstGeom prst="rect">
            <a:avLst/>
          </a:prstGeom>
        </p:spPr>
        <p:txBody>
          <a:bodyPr wrap="square">
            <a:spAutoFit/>
          </a:bodyPr>
          <a:lstStyle/>
          <a:p>
            <a:pPr algn="ctr"/>
            <a:r>
              <a:rPr lang="en-US" sz="2400" dirty="0">
                <a:solidFill>
                  <a:srgbClr val="FFFF00"/>
                </a:solidFill>
              </a:rPr>
              <a:t>3. Physiological </a:t>
            </a:r>
          </a:p>
          <a:p>
            <a:pPr algn="ctr"/>
            <a:r>
              <a:rPr lang="en-US" sz="2400" dirty="0">
                <a:solidFill>
                  <a:srgbClr val="FFFF00"/>
                </a:solidFill>
              </a:rPr>
              <a:t>Sense Perception Research</a:t>
            </a:r>
          </a:p>
        </p:txBody>
      </p:sp>
    </p:spTree>
    <p:extLst>
      <p:ext uri="{BB962C8B-B14F-4D97-AF65-F5344CB8AC3E}">
        <p14:creationId xmlns:p14="http://schemas.microsoft.com/office/powerpoint/2010/main" val="424989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74"/>
                                        </p:tgtEl>
                                        <p:attrNameLst>
                                          <p:attrName>style.visibility</p:attrName>
                                        </p:attrNameLst>
                                      </p:cBhvr>
                                      <p:to>
                                        <p:strVal val="visible"/>
                                      </p:to>
                                    </p:set>
                                    <p:animEffect transition="in" filter="fade">
                                      <p:cBhvr>
                                        <p:cTn id="20" dur="500"/>
                                        <p:tgtEl>
                                          <p:spTgt spid="307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3076"/>
                                        </p:tgtEl>
                                        <p:attrNameLst>
                                          <p:attrName>style.visibility</p:attrName>
                                        </p:attrNameLst>
                                      </p:cBhvr>
                                      <p:to>
                                        <p:strVal val="visible"/>
                                      </p:to>
                                    </p:set>
                                    <p:animEffect transition="in" filter="fade">
                                      <p:cBhvr>
                                        <p:cTn id="26" dur="500"/>
                                        <p:tgtEl>
                                          <p:spTgt spid="30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78"/>
                                        </p:tgtEl>
                                        <p:attrNameLst>
                                          <p:attrName>style.visibility</p:attrName>
                                        </p:attrNameLst>
                                      </p:cBhvr>
                                      <p:to>
                                        <p:strVal val="visible"/>
                                      </p:to>
                                    </p:set>
                                    <p:animEffect transition="in" filter="fade">
                                      <p:cBhvr>
                                        <p:cTn id="31" dur="500"/>
                                        <p:tgtEl>
                                          <p:spTgt spid="307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9" grpId="0"/>
      <p:bldP spid="4" grpId="0"/>
      <p:bldP spid="14" grpId="0" animBg="1"/>
      <p:bldP spid="17" grpId="0" animBg="1"/>
      <p:bldP spid="18"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340AFDA-9A61-3CD0-6966-51C7EADB4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8881" y="74"/>
            <a:ext cx="6023119" cy="41340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solidFill>
                  <a:schemeClr val="tx2"/>
                </a:solidFill>
              </a:rPr>
              <a:t>1900s-1950s onwards</a:t>
            </a:r>
            <a:endParaRPr lang="en-US" dirty="0">
              <a:solidFill>
                <a:schemeClr val="bg2"/>
              </a:solidFill>
            </a:endParaRPr>
          </a:p>
        </p:txBody>
      </p:sp>
      <p:pic>
        <p:nvPicPr>
          <p:cNvPr id="1030" name="Picture 6" descr="How Optical Illusions Work | CooperVi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11983"/>
            <a:ext cx="2613963" cy="26139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x Wertheimer: Gestalt Theory Founder — Gestalt Therapy B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25947"/>
            <a:ext cx="4199227" cy="24320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David Hubel: The Scientist – Defining Moments Ca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1869" y="3381375"/>
            <a:ext cx="6210131" cy="34963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7"/>
          <a:stretch>
            <a:fillRect/>
          </a:stretch>
        </p:blipFill>
        <p:spPr>
          <a:xfrm>
            <a:off x="4199227" y="4695954"/>
            <a:ext cx="7992773" cy="2181811"/>
          </a:xfrm>
          <a:prstGeom prst="rect">
            <a:avLst/>
          </a:prstGeom>
        </p:spPr>
      </p:pic>
      <p:sp>
        <p:nvSpPr>
          <p:cNvPr id="16" name="Rectangle 15"/>
          <p:cNvSpPr/>
          <p:nvPr/>
        </p:nvSpPr>
        <p:spPr>
          <a:xfrm>
            <a:off x="0" y="-30713"/>
            <a:ext cx="6491125" cy="830997"/>
          </a:xfrm>
          <a:prstGeom prst="rect">
            <a:avLst/>
          </a:prstGeom>
        </p:spPr>
        <p:txBody>
          <a:bodyPr wrap="square">
            <a:spAutoFit/>
          </a:bodyPr>
          <a:lstStyle/>
          <a:p>
            <a:pPr marL="457200" indent="-457200">
              <a:buAutoNum type="arabicPeriod"/>
            </a:pPr>
            <a:r>
              <a:rPr lang="en-US" sz="2400" b="1" dirty="0">
                <a:solidFill>
                  <a:srgbClr val="FF0000"/>
                </a:solidFill>
              </a:rPr>
              <a:t>Gestalt Psychology</a:t>
            </a:r>
          </a:p>
          <a:p>
            <a:pPr marL="457200" indent="-457200">
              <a:buAutoNum type="arabicPeriod"/>
            </a:pPr>
            <a:r>
              <a:rPr lang="en-US" sz="2400" b="1" dirty="0">
                <a:solidFill>
                  <a:srgbClr val="FF0000"/>
                </a:solidFill>
              </a:rPr>
              <a:t>Connecting Psychology and Physiology</a:t>
            </a:r>
          </a:p>
        </p:txBody>
      </p:sp>
      <p:pic>
        <p:nvPicPr>
          <p:cNvPr id="19" name="Picture 4" descr="Space and Geometry: In the Light of Physiological, Psychological and  Physical Inquer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3641029"/>
            <a:ext cx="835061" cy="133396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132583" y="3757023"/>
            <a:ext cx="3986185" cy="646331"/>
          </a:xfrm>
          <a:prstGeom prst="rect">
            <a:avLst/>
          </a:prstGeom>
          <a:solidFill>
            <a:schemeClr val="tx2">
              <a:lumMod val="75000"/>
            </a:schemeClr>
          </a:solidFill>
        </p:spPr>
        <p:txBody>
          <a:bodyPr wrap="square" rtlCol="0">
            <a:spAutoFit/>
          </a:bodyPr>
          <a:lstStyle/>
          <a:p>
            <a:r>
              <a:rPr lang="en-US" sz="3600" dirty="0">
                <a:solidFill>
                  <a:srgbClr val="00B0F0"/>
                </a:solidFill>
              </a:rPr>
              <a:t>Philosophy/Math</a:t>
            </a:r>
          </a:p>
        </p:txBody>
      </p:sp>
      <p:sp>
        <p:nvSpPr>
          <p:cNvPr id="21" name="TextBox 20"/>
          <p:cNvSpPr txBox="1"/>
          <p:nvPr/>
        </p:nvSpPr>
        <p:spPr>
          <a:xfrm>
            <a:off x="322243" y="4791315"/>
            <a:ext cx="5846638"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Behaviorism/Psychology </a:t>
            </a:r>
          </a:p>
        </p:txBody>
      </p:sp>
      <p:sp>
        <p:nvSpPr>
          <p:cNvPr id="22" name="TextBox 21"/>
          <p:cNvSpPr txBox="1"/>
          <p:nvPr/>
        </p:nvSpPr>
        <p:spPr>
          <a:xfrm>
            <a:off x="8640330" y="2184354"/>
            <a:ext cx="2971809"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Physiology</a:t>
            </a:r>
          </a:p>
        </p:txBody>
      </p:sp>
    </p:spTree>
    <p:extLst>
      <p:ext uri="{BB962C8B-B14F-4D97-AF65-F5344CB8AC3E}">
        <p14:creationId xmlns:p14="http://schemas.microsoft.com/office/powerpoint/2010/main" val="376236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50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22"/>
                                        </p:tgtEl>
                                        <p:attrNameLst>
                                          <p:attrName>style.visibility</p:attrName>
                                        </p:attrNameLst>
                                      </p:cBhvr>
                                      <p:to>
                                        <p:strVal val="visible"/>
                                      </p:to>
                                    </p:set>
                                    <p:animEffect transition="in" filter="fade">
                                      <p:cBhvr>
                                        <p:cTn id="32" dur="500"/>
                                        <p:tgtEl>
                                          <p:spTgt spid="51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1900s-1950s onwards</a:t>
            </a:r>
          </a:p>
        </p:txBody>
      </p:sp>
      <p:pic>
        <p:nvPicPr>
          <p:cNvPr id="4098" name="Picture 2" descr="Ernst Mach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8232" y="3310236"/>
            <a:ext cx="987431" cy="13687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ax Wertheimer: Gestalt Theory Founder — Gestalt Therapy Bl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13" y="1771958"/>
            <a:ext cx="1988439" cy="11516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avid Hubel: The Scientist – Defining Moments Ca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6789" y="4860077"/>
            <a:ext cx="2491571" cy="14027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ermann von Helmholtz: biografía de este médico y físico alemá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4498" y="5884638"/>
            <a:ext cx="1267960" cy="7120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Wilhelm Wundt - Wikiped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13" y="922903"/>
            <a:ext cx="752933" cy="101303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rnst Heinrich Weber - Wikipedi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86" y="-23280"/>
            <a:ext cx="733080" cy="95941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illiam Molyneux - Wikipedi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9292" y="3310236"/>
            <a:ext cx="581381" cy="6911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Euclid | Biography, Contributions, Geometry, &amp; Facts | Britannic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4498" y="3310236"/>
            <a:ext cx="889630" cy="13699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manuel Kant - Wikipedi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18413" y="3932181"/>
            <a:ext cx="572261" cy="7468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708360" y="3659250"/>
            <a:ext cx="3986185" cy="646331"/>
          </a:xfrm>
          <a:prstGeom prst="rect">
            <a:avLst/>
          </a:prstGeom>
          <a:solidFill>
            <a:schemeClr val="tx2">
              <a:lumMod val="75000"/>
            </a:schemeClr>
          </a:solidFill>
        </p:spPr>
        <p:txBody>
          <a:bodyPr wrap="square" rtlCol="0">
            <a:spAutoFit/>
          </a:bodyPr>
          <a:lstStyle/>
          <a:p>
            <a:r>
              <a:rPr lang="en-US" sz="3600" dirty="0">
                <a:solidFill>
                  <a:srgbClr val="00B0F0"/>
                </a:solidFill>
              </a:rPr>
              <a:t>Philosophy/Math</a:t>
            </a:r>
          </a:p>
        </p:txBody>
      </p:sp>
      <p:sp>
        <p:nvSpPr>
          <p:cNvPr id="20" name="TextBox 19"/>
          <p:cNvSpPr txBox="1"/>
          <p:nvPr/>
        </p:nvSpPr>
        <p:spPr>
          <a:xfrm>
            <a:off x="2010562" y="2084832"/>
            <a:ext cx="5846638"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Behaviorism/Psychology </a:t>
            </a:r>
          </a:p>
        </p:txBody>
      </p:sp>
      <p:sp>
        <p:nvSpPr>
          <p:cNvPr id="21" name="TextBox 20"/>
          <p:cNvSpPr txBox="1"/>
          <p:nvPr/>
        </p:nvSpPr>
        <p:spPr>
          <a:xfrm>
            <a:off x="3153930" y="5485934"/>
            <a:ext cx="2971809"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Physiology</a:t>
            </a:r>
          </a:p>
        </p:txBody>
      </p:sp>
      <p:pic>
        <p:nvPicPr>
          <p:cNvPr id="3" name="Picture 2" descr="undefined">
            <a:extLst>
              <a:ext uri="{FF2B5EF4-FFF2-40B4-BE49-F238E27FC236}">
                <a16:creationId xmlns:a16="http://schemas.microsoft.com/office/drawing/2014/main" id="{0AC1E8BA-E850-5D03-08B8-EA07B0688737}"/>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7042" t="11245"/>
          <a:stretch/>
        </p:blipFill>
        <p:spPr bwMode="auto">
          <a:xfrm>
            <a:off x="683014" y="-74161"/>
            <a:ext cx="784862" cy="1065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55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fade">
                                      <p:cBhvr>
                                        <p:cTn id="21" dur="500"/>
                                        <p:tgtEl>
                                          <p:spTgt spid="4098"/>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1900s-1950s onwards</a:t>
            </a:r>
          </a:p>
        </p:txBody>
      </p:sp>
      <p:sp>
        <p:nvSpPr>
          <p:cNvPr id="11" name="TextBox 10"/>
          <p:cNvSpPr txBox="1"/>
          <p:nvPr/>
        </p:nvSpPr>
        <p:spPr>
          <a:xfrm>
            <a:off x="380075" y="2333599"/>
            <a:ext cx="5829300" cy="646331"/>
          </a:xfrm>
          <a:prstGeom prst="rect">
            <a:avLst/>
          </a:prstGeom>
          <a:noFill/>
        </p:spPr>
        <p:txBody>
          <a:bodyPr wrap="square" rtlCol="0">
            <a:spAutoFit/>
          </a:bodyPr>
          <a:lstStyle/>
          <a:p>
            <a:r>
              <a:rPr lang="en-US" sz="3600" dirty="0"/>
              <a:t>Behaviorism/Psychology  </a:t>
            </a:r>
          </a:p>
        </p:txBody>
      </p:sp>
      <p:sp>
        <p:nvSpPr>
          <p:cNvPr id="12" name="TextBox 11"/>
          <p:cNvSpPr txBox="1"/>
          <p:nvPr/>
        </p:nvSpPr>
        <p:spPr>
          <a:xfrm>
            <a:off x="380075" y="3696878"/>
            <a:ext cx="3986185" cy="646331"/>
          </a:xfrm>
          <a:prstGeom prst="rect">
            <a:avLst/>
          </a:prstGeom>
          <a:noFill/>
        </p:spPr>
        <p:txBody>
          <a:bodyPr wrap="square" rtlCol="0">
            <a:spAutoFit/>
          </a:bodyPr>
          <a:lstStyle/>
          <a:p>
            <a:r>
              <a:rPr lang="en-US" sz="3600" dirty="0"/>
              <a:t>Philosophy/Math</a:t>
            </a:r>
          </a:p>
        </p:txBody>
      </p:sp>
      <p:sp>
        <p:nvSpPr>
          <p:cNvPr id="13" name="TextBox 12"/>
          <p:cNvSpPr txBox="1"/>
          <p:nvPr/>
        </p:nvSpPr>
        <p:spPr>
          <a:xfrm>
            <a:off x="380075" y="5238307"/>
            <a:ext cx="2816140" cy="646331"/>
          </a:xfrm>
          <a:prstGeom prst="rect">
            <a:avLst/>
          </a:prstGeom>
          <a:noFill/>
        </p:spPr>
        <p:txBody>
          <a:bodyPr wrap="square" rtlCol="0">
            <a:spAutoFit/>
          </a:bodyPr>
          <a:lstStyle/>
          <a:p>
            <a:r>
              <a:rPr lang="en-US" sz="3600" dirty="0"/>
              <a:t>Physiology?</a:t>
            </a:r>
          </a:p>
        </p:txBody>
      </p:sp>
    </p:spTree>
    <p:extLst>
      <p:ext uri="{BB962C8B-B14F-4D97-AF65-F5344CB8AC3E}">
        <p14:creationId xmlns:p14="http://schemas.microsoft.com/office/powerpoint/2010/main" val="753184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sp>
        <p:nvSpPr>
          <p:cNvPr id="6" name="TextBox 5"/>
          <p:cNvSpPr txBox="1"/>
          <p:nvPr/>
        </p:nvSpPr>
        <p:spPr>
          <a:xfrm>
            <a:off x="216789" y="3696878"/>
            <a:ext cx="4597400" cy="646331"/>
          </a:xfrm>
          <a:prstGeom prst="rect">
            <a:avLst/>
          </a:prstGeom>
          <a:noFill/>
        </p:spPr>
        <p:txBody>
          <a:bodyPr wrap="square" rtlCol="0">
            <a:spAutoFit/>
          </a:bodyPr>
          <a:lstStyle/>
          <a:p>
            <a:r>
              <a:rPr lang="en-US" sz="3600" dirty="0"/>
              <a:t>Philosophy / Math</a:t>
            </a:r>
          </a:p>
        </p:txBody>
      </p:sp>
      <p:sp>
        <p:nvSpPr>
          <p:cNvPr id="7" name="TextBox 6"/>
          <p:cNvSpPr txBox="1"/>
          <p:nvPr/>
        </p:nvSpPr>
        <p:spPr>
          <a:xfrm>
            <a:off x="216789" y="5238307"/>
            <a:ext cx="3543300" cy="646331"/>
          </a:xfrm>
          <a:prstGeom prst="rect">
            <a:avLst/>
          </a:prstGeom>
          <a:noFill/>
        </p:spPr>
        <p:txBody>
          <a:bodyPr wrap="square" rtlCol="0">
            <a:spAutoFit/>
          </a:bodyPr>
          <a:lstStyle/>
          <a:p>
            <a:r>
              <a:rPr lang="en-US" sz="3600" dirty="0"/>
              <a:t>Physiology</a:t>
            </a:r>
          </a:p>
        </p:txBody>
      </p:sp>
      <p:sp>
        <p:nvSpPr>
          <p:cNvPr id="12" name="Rounded Rectangle 11"/>
          <p:cNvSpPr/>
          <p:nvPr/>
        </p:nvSpPr>
        <p:spPr>
          <a:xfrm>
            <a:off x="216789" y="3505313"/>
            <a:ext cx="2096753" cy="1013727"/>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269754" y="2191049"/>
            <a:ext cx="2368671" cy="1013727"/>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829415" y="2184494"/>
            <a:ext cx="222732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2638425" y="3606214"/>
            <a:ext cx="1121664"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170305" y="5132090"/>
            <a:ext cx="2242389"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694959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Biology</a:t>
            </a:r>
          </a:p>
        </p:txBody>
      </p:sp>
      <p:sp>
        <p:nvSpPr>
          <p:cNvPr id="18" name="Rounded Rectangle 17"/>
          <p:cNvSpPr/>
          <p:nvPr/>
        </p:nvSpPr>
        <p:spPr>
          <a:xfrm>
            <a:off x="689189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Computers</a:t>
            </a:r>
          </a:p>
        </p:txBody>
      </p:sp>
      <p:sp>
        <p:nvSpPr>
          <p:cNvPr id="20" name="TextBox 19"/>
          <p:cNvSpPr txBox="1"/>
          <p:nvPr/>
        </p:nvSpPr>
        <p:spPr>
          <a:xfrm>
            <a:off x="380075" y="2333599"/>
            <a:ext cx="5829300" cy="646331"/>
          </a:xfrm>
          <a:prstGeom prst="rect">
            <a:avLst/>
          </a:prstGeom>
          <a:noFill/>
        </p:spPr>
        <p:txBody>
          <a:bodyPr wrap="square" rtlCol="0">
            <a:spAutoFit/>
          </a:bodyPr>
          <a:lstStyle/>
          <a:p>
            <a:r>
              <a:rPr lang="en-US" sz="3600" dirty="0"/>
              <a:t>Behaviorism/Psychology  </a:t>
            </a:r>
          </a:p>
        </p:txBody>
      </p:sp>
    </p:spTree>
    <p:extLst>
      <p:ext uri="{BB962C8B-B14F-4D97-AF65-F5344CB8AC3E}">
        <p14:creationId xmlns:p14="http://schemas.microsoft.com/office/powerpoint/2010/main" val="335688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sp>
        <p:nvSpPr>
          <p:cNvPr id="19" name="Rounded Rectangle 18"/>
          <p:cNvSpPr/>
          <p:nvPr/>
        </p:nvSpPr>
        <p:spPr>
          <a:xfrm>
            <a:off x="52974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Biology</a:t>
            </a:r>
          </a:p>
        </p:txBody>
      </p:sp>
      <p:sp>
        <p:nvSpPr>
          <p:cNvPr id="20" name="Rounded Rectangle 19"/>
          <p:cNvSpPr/>
          <p:nvPr/>
        </p:nvSpPr>
        <p:spPr>
          <a:xfrm>
            <a:off x="47204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Computers</a:t>
            </a:r>
          </a:p>
        </p:txBody>
      </p:sp>
    </p:spTree>
    <p:extLst>
      <p:ext uri="{BB962C8B-B14F-4D97-AF65-F5344CB8AC3E}">
        <p14:creationId xmlns:p14="http://schemas.microsoft.com/office/powerpoint/2010/main" val="1756675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sp>
        <p:nvSpPr>
          <p:cNvPr id="17" name="Rounded Rectangle 16"/>
          <p:cNvSpPr/>
          <p:nvPr/>
        </p:nvSpPr>
        <p:spPr>
          <a:xfrm>
            <a:off x="36591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Biology &amp;</a:t>
            </a:r>
          </a:p>
          <a:p>
            <a:pPr algn="ctr"/>
            <a:r>
              <a:rPr lang="en-US" sz="2400" dirty="0">
                <a:solidFill>
                  <a:sysClr val="windowText" lastClr="000000"/>
                </a:solidFill>
              </a:rPr>
              <a:t>Psychology</a:t>
            </a:r>
          </a:p>
        </p:txBody>
      </p:sp>
      <p:sp>
        <p:nvSpPr>
          <p:cNvPr id="18" name="Rounded Rectangle 17"/>
          <p:cNvSpPr/>
          <p:nvPr/>
        </p:nvSpPr>
        <p:spPr>
          <a:xfrm>
            <a:off x="30821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Brain’s Algorithms</a:t>
            </a:r>
          </a:p>
        </p:txBody>
      </p:sp>
      <p:pic>
        <p:nvPicPr>
          <p:cNvPr id="5122"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1735" y="1922805"/>
            <a:ext cx="1896879" cy="22130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DF) The Vision of David Mar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6421" y="4538027"/>
            <a:ext cx="1627505" cy="16275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48400" y="2706151"/>
            <a:ext cx="4335780" cy="646331"/>
          </a:xfrm>
          <a:prstGeom prst="rect">
            <a:avLst/>
          </a:prstGeom>
          <a:noFill/>
        </p:spPr>
        <p:txBody>
          <a:bodyPr wrap="square" rtlCol="0">
            <a:spAutoFit/>
          </a:bodyPr>
          <a:lstStyle/>
          <a:p>
            <a:r>
              <a:rPr lang="en-US" sz="3600" dirty="0">
                <a:solidFill>
                  <a:srgbClr val="002060"/>
                </a:solidFill>
              </a:rPr>
              <a:t>J.J Gibson </a:t>
            </a:r>
          </a:p>
        </p:txBody>
      </p:sp>
      <p:sp>
        <p:nvSpPr>
          <p:cNvPr id="9" name="TextBox 8"/>
          <p:cNvSpPr txBox="1"/>
          <p:nvPr/>
        </p:nvSpPr>
        <p:spPr>
          <a:xfrm>
            <a:off x="6312747" y="4915141"/>
            <a:ext cx="4335780" cy="646331"/>
          </a:xfrm>
          <a:prstGeom prst="rect">
            <a:avLst/>
          </a:prstGeom>
          <a:noFill/>
        </p:spPr>
        <p:txBody>
          <a:bodyPr wrap="square" rtlCol="0">
            <a:spAutoFit/>
          </a:bodyPr>
          <a:lstStyle/>
          <a:p>
            <a:r>
              <a:rPr lang="en-US" sz="3600" dirty="0">
                <a:solidFill>
                  <a:srgbClr val="002060"/>
                </a:solidFill>
              </a:rPr>
              <a:t>David Marr</a:t>
            </a:r>
          </a:p>
        </p:txBody>
      </p:sp>
    </p:spTree>
    <p:extLst>
      <p:ext uri="{BB962C8B-B14F-4D97-AF65-F5344CB8AC3E}">
        <p14:creationId xmlns:p14="http://schemas.microsoft.com/office/powerpoint/2010/main" val="304129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animEffect transition="in" filter="fade">
                                      <p:cBhvr>
                                        <p:cTn id="15" dur="500"/>
                                        <p:tgtEl>
                                          <p:spTgt spid="51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pic>
        <p:nvPicPr>
          <p:cNvPr id="5124" name="Picture 4" descr="PDF) The Vision of David Mar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703" y="4545620"/>
            <a:ext cx="1627505" cy="16275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321473" y="6211669"/>
            <a:ext cx="2779965" cy="646331"/>
          </a:xfrm>
          <a:prstGeom prst="rect">
            <a:avLst/>
          </a:prstGeom>
          <a:noFill/>
        </p:spPr>
        <p:txBody>
          <a:bodyPr wrap="square" rtlCol="0">
            <a:spAutoFit/>
          </a:bodyPr>
          <a:lstStyle/>
          <a:p>
            <a:r>
              <a:rPr lang="en-US" sz="3600" dirty="0">
                <a:solidFill>
                  <a:srgbClr val="002060"/>
                </a:solidFill>
              </a:rPr>
              <a:t>David Marr</a:t>
            </a:r>
          </a:p>
        </p:txBody>
      </p:sp>
      <p:sp>
        <p:nvSpPr>
          <p:cNvPr id="4" name="TextBox 3"/>
          <p:cNvSpPr txBox="1"/>
          <p:nvPr/>
        </p:nvSpPr>
        <p:spPr>
          <a:xfrm>
            <a:off x="3863730" y="3828138"/>
            <a:ext cx="1695450" cy="646331"/>
          </a:xfrm>
          <a:prstGeom prst="rect">
            <a:avLst/>
          </a:prstGeom>
          <a:noFill/>
        </p:spPr>
        <p:txBody>
          <a:bodyPr wrap="square" rtlCol="0">
            <a:spAutoFit/>
          </a:bodyPr>
          <a:lstStyle/>
          <a:p>
            <a:pPr algn="ctr"/>
            <a:r>
              <a:rPr lang="en-US" dirty="0"/>
              <a:t>Einstein of neuroscience</a:t>
            </a:r>
          </a:p>
        </p:txBody>
      </p:sp>
      <p:pic>
        <p:nvPicPr>
          <p:cNvPr id="5" name="Picture 4"/>
          <p:cNvPicPr>
            <a:picLocks noChangeAspect="1"/>
          </p:cNvPicPr>
          <p:nvPr/>
        </p:nvPicPr>
        <p:blipFill>
          <a:blip r:embed="rId4"/>
          <a:stretch>
            <a:fillRect/>
          </a:stretch>
        </p:blipFill>
        <p:spPr>
          <a:xfrm>
            <a:off x="6515100" y="0"/>
            <a:ext cx="5676900" cy="4154233"/>
          </a:xfrm>
          <a:prstGeom prst="rect">
            <a:avLst/>
          </a:prstGeom>
        </p:spPr>
      </p:pic>
      <p:pic>
        <p:nvPicPr>
          <p:cNvPr id="6" name="Picture 5"/>
          <p:cNvPicPr>
            <a:picLocks noChangeAspect="1"/>
          </p:cNvPicPr>
          <p:nvPr/>
        </p:nvPicPr>
        <p:blipFill>
          <a:blip r:embed="rId5"/>
          <a:stretch>
            <a:fillRect/>
          </a:stretch>
        </p:blipFill>
        <p:spPr>
          <a:xfrm>
            <a:off x="6453015" y="1009650"/>
            <a:ext cx="5738986" cy="5980722"/>
          </a:xfrm>
          <a:prstGeom prst="rect">
            <a:avLst/>
          </a:prstGeom>
        </p:spPr>
      </p:pic>
      <p:sp>
        <p:nvSpPr>
          <p:cNvPr id="12" name="Rectangle 11"/>
          <p:cNvSpPr/>
          <p:nvPr/>
        </p:nvSpPr>
        <p:spPr>
          <a:xfrm>
            <a:off x="0" y="-30713"/>
            <a:ext cx="7181850" cy="830997"/>
          </a:xfrm>
          <a:prstGeom prst="rect">
            <a:avLst/>
          </a:prstGeom>
        </p:spPr>
        <p:txBody>
          <a:bodyPr wrap="square">
            <a:spAutoFit/>
          </a:bodyPr>
          <a:lstStyle/>
          <a:p>
            <a:pPr marL="457200" indent="-457200">
              <a:buAutoNum type="arabicPeriod"/>
            </a:pPr>
            <a:r>
              <a:rPr lang="en-US" sz="2400" b="1" dirty="0">
                <a:solidFill>
                  <a:srgbClr val="FF0000"/>
                </a:solidFill>
              </a:rPr>
              <a:t>Worked on the idea of a sketch in the brain</a:t>
            </a:r>
          </a:p>
          <a:p>
            <a:pPr marL="457200" indent="-457200">
              <a:buAutoNum type="arabicPeriod"/>
            </a:pPr>
            <a:r>
              <a:rPr lang="en-US" sz="2400" b="1" dirty="0">
                <a:solidFill>
                  <a:srgbClr val="FF0000"/>
                </a:solidFill>
              </a:rPr>
              <a:t>Understood basics of brain processing*</a:t>
            </a:r>
          </a:p>
        </p:txBody>
      </p:sp>
      <p:sp>
        <p:nvSpPr>
          <p:cNvPr id="13" name="Rounded Rectangle 12"/>
          <p:cNvSpPr/>
          <p:nvPr/>
        </p:nvSpPr>
        <p:spPr>
          <a:xfrm>
            <a:off x="36591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Biology &amp;</a:t>
            </a:r>
          </a:p>
          <a:p>
            <a:pPr algn="ctr"/>
            <a:r>
              <a:rPr lang="en-US" sz="2400" dirty="0">
                <a:solidFill>
                  <a:sysClr val="windowText" lastClr="000000"/>
                </a:solidFill>
              </a:rPr>
              <a:t>Psychology</a:t>
            </a:r>
          </a:p>
        </p:txBody>
      </p:sp>
      <p:sp>
        <p:nvSpPr>
          <p:cNvPr id="14" name="Rounded Rectangle 13"/>
          <p:cNvSpPr/>
          <p:nvPr/>
        </p:nvSpPr>
        <p:spPr>
          <a:xfrm>
            <a:off x="30821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Brain’s Algorithms</a:t>
            </a:r>
          </a:p>
        </p:txBody>
      </p:sp>
    </p:spTree>
    <p:extLst>
      <p:ext uri="{BB962C8B-B14F-4D97-AF65-F5344CB8AC3E}">
        <p14:creationId xmlns:p14="http://schemas.microsoft.com/office/powerpoint/2010/main" val="228890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pic>
        <p:nvPicPr>
          <p:cNvPr id="5122"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1735" y="1922805"/>
            <a:ext cx="1896879" cy="22130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DF) The Vision of David Mar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6421" y="4538027"/>
            <a:ext cx="1627505" cy="16275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48400" y="2706151"/>
            <a:ext cx="4335780" cy="646331"/>
          </a:xfrm>
          <a:prstGeom prst="rect">
            <a:avLst/>
          </a:prstGeom>
          <a:noFill/>
        </p:spPr>
        <p:txBody>
          <a:bodyPr wrap="square" rtlCol="0">
            <a:spAutoFit/>
          </a:bodyPr>
          <a:lstStyle/>
          <a:p>
            <a:r>
              <a:rPr lang="en-US" sz="3600" dirty="0">
                <a:solidFill>
                  <a:srgbClr val="002060"/>
                </a:solidFill>
              </a:rPr>
              <a:t>J.J Gibson </a:t>
            </a:r>
          </a:p>
        </p:txBody>
      </p:sp>
      <p:sp>
        <p:nvSpPr>
          <p:cNvPr id="9" name="TextBox 8"/>
          <p:cNvSpPr txBox="1"/>
          <p:nvPr/>
        </p:nvSpPr>
        <p:spPr>
          <a:xfrm>
            <a:off x="6312747" y="4915141"/>
            <a:ext cx="4335780" cy="646331"/>
          </a:xfrm>
          <a:prstGeom prst="rect">
            <a:avLst/>
          </a:prstGeom>
          <a:noFill/>
        </p:spPr>
        <p:txBody>
          <a:bodyPr wrap="square" rtlCol="0">
            <a:spAutoFit/>
          </a:bodyPr>
          <a:lstStyle/>
          <a:p>
            <a:r>
              <a:rPr lang="en-US" sz="3600" dirty="0">
                <a:solidFill>
                  <a:srgbClr val="002060"/>
                </a:solidFill>
              </a:rPr>
              <a:t>David Marr</a:t>
            </a:r>
          </a:p>
        </p:txBody>
      </p:sp>
      <p:sp>
        <p:nvSpPr>
          <p:cNvPr id="10" name="Rounded Rectangle 9"/>
          <p:cNvSpPr/>
          <p:nvPr/>
        </p:nvSpPr>
        <p:spPr>
          <a:xfrm>
            <a:off x="36591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Biology &amp;</a:t>
            </a:r>
          </a:p>
          <a:p>
            <a:pPr algn="ctr"/>
            <a:r>
              <a:rPr lang="en-US" sz="2400" dirty="0">
                <a:solidFill>
                  <a:sysClr val="windowText" lastClr="000000"/>
                </a:solidFill>
              </a:rPr>
              <a:t>Psychology</a:t>
            </a:r>
          </a:p>
        </p:txBody>
      </p:sp>
      <p:sp>
        <p:nvSpPr>
          <p:cNvPr id="11" name="Rounded Rectangle 10"/>
          <p:cNvSpPr/>
          <p:nvPr/>
        </p:nvSpPr>
        <p:spPr>
          <a:xfrm>
            <a:off x="30821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Brain’s Algorithms</a:t>
            </a:r>
          </a:p>
        </p:txBody>
      </p:sp>
    </p:spTree>
    <p:extLst>
      <p:ext uri="{BB962C8B-B14F-4D97-AF65-F5344CB8AC3E}">
        <p14:creationId xmlns:p14="http://schemas.microsoft.com/office/powerpoint/2010/main" val="3672149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Eye Icon PNGs for Free Download"/>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214495" y="13589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420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pic>
        <p:nvPicPr>
          <p:cNvPr id="5122"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1735" y="1936363"/>
            <a:ext cx="1896879" cy="22130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570922" y="4216041"/>
            <a:ext cx="4335780" cy="646331"/>
          </a:xfrm>
          <a:prstGeom prst="rect">
            <a:avLst/>
          </a:prstGeom>
          <a:noFill/>
        </p:spPr>
        <p:txBody>
          <a:bodyPr wrap="square" rtlCol="0">
            <a:spAutoFit/>
          </a:bodyPr>
          <a:lstStyle/>
          <a:p>
            <a:r>
              <a:rPr lang="en-US" sz="3600" dirty="0">
                <a:solidFill>
                  <a:srgbClr val="002060"/>
                </a:solidFill>
              </a:rPr>
              <a:t>J.J Gibson </a:t>
            </a:r>
          </a:p>
        </p:txBody>
      </p:sp>
      <p:sp>
        <p:nvSpPr>
          <p:cNvPr id="10" name="Rectangle 9"/>
          <p:cNvSpPr/>
          <p:nvPr/>
        </p:nvSpPr>
        <p:spPr>
          <a:xfrm>
            <a:off x="0" y="-30713"/>
            <a:ext cx="12192000" cy="1200329"/>
          </a:xfrm>
          <a:prstGeom prst="rect">
            <a:avLst/>
          </a:prstGeom>
        </p:spPr>
        <p:txBody>
          <a:bodyPr wrap="square">
            <a:spAutoFit/>
          </a:bodyPr>
          <a:lstStyle/>
          <a:p>
            <a:pPr marL="457200" indent="-457200" algn="r">
              <a:buAutoNum type="arabicPeriod"/>
            </a:pPr>
            <a:r>
              <a:rPr lang="en-US" sz="2400" b="1" dirty="0">
                <a:solidFill>
                  <a:srgbClr val="FF0000"/>
                </a:solidFill>
              </a:rPr>
              <a:t>Ecological Optics </a:t>
            </a:r>
          </a:p>
          <a:p>
            <a:pPr marL="457200" indent="-457200" algn="r">
              <a:buAutoNum type="arabicPeriod"/>
            </a:pPr>
            <a:r>
              <a:rPr lang="en-US" sz="2400" b="1" dirty="0">
                <a:solidFill>
                  <a:srgbClr val="FF0000"/>
                </a:solidFill>
              </a:rPr>
              <a:t>Combined psychology, neuroscience, and physiology  </a:t>
            </a:r>
          </a:p>
          <a:p>
            <a:pPr marL="457200" indent="-457200" algn="r">
              <a:buAutoNum type="arabicPeriod"/>
            </a:pPr>
            <a:r>
              <a:rPr lang="en-US" sz="2400" b="1" dirty="0">
                <a:solidFill>
                  <a:srgbClr val="FF0000"/>
                </a:solidFill>
              </a:rPr>
              <a:t>Invariants</a:t>
            </a:r>
          </a:p>
        </p:txBody>
      </p:sp>
      <p:pic>
        <p:nvPicPr>
          <p:cNvPr id="9218" name="Picture 2" descr="Figure 5.4 from The Ecological Approach to Visual Perception | Semantic  Schol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0" y="1169616"/>
            <a:ext cx="5048250" cy="33730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15359" y="6221687"/>
            <a:ext cx="3737610" cy="369332"/>
          </a:xfrm>
          <a:prstGeom prst="rect">
            <a:avLst/>
          </a:prstGeom>
          <a:solidFill>
            <a:srgbClr val="00B050"/>
          </a:solidFill>
        </p:spPr>
        <p:txBody>
          <a:bodyPr wrap="square" rtlCol="0">
            <a:spAutoFit/>
          </a:bodyPr>
          <a:lstStyle/>
          <a:p>
            <a:pPr algn="ctr"/>
            <a:r>
              <a:rPr lang="en-US" dirty="0"/>
              <a:t>Passive Touch vs Active Touch</a:t>
            </a:r>
          </a:p>
        </p:txBody>
      </p:sp>
      <p:sp>
        <p:nvSpPr>
          <p:cNvPr id="12" name="TextBox 11"/>
          <p:cNvSpPr txBox="1"/>
          <p:nvPr/>
        </p:nvSpPr>
        <p:spPr>
          <a:xfrm>
            <a:off x="8496300" y="4757781"/>
            <a:ext cx="2190750" cy="646331"/>
          </a:xfrm>
          <a:prstGeom prst="rect">
            <a:avLst/>
          </a:prstGeom>
          <a:solidFill>
            <a:srgbClr val="00B050"/>
          </a:solidFill>
        </p:spPr>
        <p:txBody>
          <a:bodyPr wrap="square" rtlCol="0">
            <a:spAutoFit/>
          </a:bodyPr>
          <a:lstStyle/>
          <a:p>
            <a:r>
              <a:rPr lang="en-US" dirty="0"/>
              <a:t>Joint and Muscle Positions </a:t>
            </a:r>
          </a:p>
        </p:txBody>
      </p:sp>
      <p:sp>
        <p:nvSpPr>
          <p:cNvPr id="13" name="TextBox 12"/>
          <p:cNvSpPr txBox="1"/>
          <p:nvPr/>
        </p:nvSpPr>
        <p:spPr>
          <a:xfrm>
            <a:off x="8153400" y="6037021"/>
            <a:ext cx="3371850" cy="369332"/>
          </a:xfrm>
          <a:prstGeom prst="rect">
            <a:avLst/>
          </a:prstGeom>
          <a:solidFill>
            <a:srgbClr val="00B050"/>
          </a:solidFill>
        </p:spPr>
        <p:txBody>
          <a:bodyPr wrap="square" rtlCol="0">
            <a:spAutoFit/>
          </a:bodyPr>
          <a:lstStyle/>
          <a:p>
            <a:r>
              <a:rPr lang="en-US" dirty="0"/>
              <a:t>Skeletal Space/Kinesthesis </a:t>
            </a:r>
          </a:p>
        </p:txBody>
      </p:sp>
      <p:sp>
        <p:nvSpPr>
          <p:cNvPr id="14" name="TextBox 13"/>
          <p:cNvSpPr txBox="1"/>
          <p:nvPr/>
        </p:nvSpPr>
        <p:spPr>
          <a:xfrm>
            <a:off x="5211511" y="5053641"/>
            <a:ext cx="2676525" cy="369332"/>
          </a:xfrm>
          <a:prstGeom prst="rect">
            <a:avLst/>
          </a:prstGeom>
          <a:solidFill>
            <a:srgbClr val="00B050"/>
          </a:solidFill>
        </p:spPr>
        <p:txBody>
          <a:bodyPr wrap="square" rtlCol="0">
            <a:spAutoFit/>
          </a:bodyPr>
          <a:lstStyle/>
          <a:p>
            <a:pPr algn="ctr"/>
            <a:r>
              <a:rPr lang="en-US" dirty="0"/>
              <a:t>Haptic System/Sense</a:t>
            </a:r>
          </a:p>
        </p:txBody>
      </p:sp>
      <p:sp>
        <p:nvSpPr>
          <p:cNvPr id="15" name="Rounded Rectangle 14"/>
          <p:cNvSpPr/>
          <p:nvPr/>
        </p:nvSpPr>
        <p:spPr>
          <a:xfrm>
            <a:off x="36591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Biology &amp;</a:t>
            </a:r>
          </a:p>
          <a:p>
            <a:pPr algn="ctr"/>
            <a:r>
              <a:rPr lang="en-US" sz="2400" dirty="0">
                <a:solidFill>
                  <a:sysClr val="windowText" lastClr="000000"/>
                </a:solidFill>
              </a:rPr>
              <a:t>Psychology</a:t>
            </a:r>
          </a:p>
        </p:txBody>
      </p:sp>
      <p:sp>
        <p:nvSpPr>
          <p:cNvPr id="16" name="Rounded Rectangle 15"/>
          <p:cNvSpPr/>
          <p:nvPr/>
        </p:nvSpPr>
        <p:spPr>
          <a:xfrm>
            <a:off x="30821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Brain’s Algorithms</a:t>
            </a:r>
          </a:p>
        </p:txBody>
      </p:sp>
      <p:pic>
        <p:nvPicPr>
          <p:cNvPr id="5" name="Picture 4"/>
          <p:cNvPicPr>
            <a:picLocks noChangeAspect="1"/>
          </p:cNvPicPr>
          <p:nvPr/>
        </p:nvPicPr>
        <p:blipFill>
          <a:blip r:embed="rId5"/>
          <a:stretch>
            <a:fillRect/>
          </a:stretch>
        </p:blipFill>
        <p:spPr>
          <a:xfrm>
            <a:off x="9085898" y="4575612"/>
            <a:ext cx="2181772" cy="2282388"/>
          </a:xfrm>
          <a:prstGeom prst="rect">
            <a:avLst/>
          </a:prstGeom>
        </p:spPr>
      </p:pic>
      <p:cxnSp>
        <p:nvCxnSpPr>
          <p:cNvPr id="8" name="Elbow Connector 7"/>
          <p:cNvCxnSpPr>
            <a:stCxn id="5122" idx="3"/>
            <a:endCxn id="14" idx="0"/>
          </p:cNvCxnSpPr>
          <p:nvPr/>
        </p:nvCxnSpPr>
        <p:spPr>
          <a:xfrm>
            <a:off x="5618614" y="3042876"/>
            <a:ext cx="931160" cy="2010765"/>
          </a:xfrm>
          <a:prstGeom prst="bentConnector2">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4" idx="2"/>
            <a:endCxn id="4" idx="0"/>
          </p:cNvCxnSpPr>
          <p:nvPr/>
        </p:nvCxnSpPr>
        <p:spPr>
          <a:xfrm rot="5400000">
            <a:off x="5817612" y="5489525"/>
            <a:ext cx="798714" cy="665610"/>
          </a:xfrm>
          <a:prstGeom prst="bentConnector3">
            <a:avLst>
              <a:gd name="adj1"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4" idx="3"/>
            <a:endCxn id="12" idx="1"/>
          </p:cNvCxnSpPr>
          <p:nvPr/>
        </p:nvCxnSpPr>
        <p:spPr>
          <a:xfrm flipV="1">
            <a:off x="7888036" y="5080947"/>
            <a:ext cx="608264" cy="157360"/>
          </a:xfrm>
          <a:prstGeom prst="bentConnector3">
            <a:avLst>
              <a:gd name="adj1"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4" idx="3"/>
            <a:endCxn id="13" idx="1"/>
          </p:cNvCxnSpPr>
          <p:nvPr/>
        </p:nvCxnSpPr>
        <p:spPr>
          <a:xfrm>
            <a:off x="7888036" y="5238307"/>
            <a:ext cx="265364" cy="983380"/>
          </a:xfrm>
          <a:prstGeom prst="bentConnector3">
            <a:avLst>
              <a:gd name="adj1"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6"/>
          <a:stretch>
            <a:fillRect/>
          </a:stretch>
        </p:blipFill>
        <p:spPr>
          <a:xfrm>
            <a:off x="3779440" y="3998117"/>
            <a:ext cx="3324120" cy="2787608"/>
          </a:xfrm>
          <a:prstGeom prst="rect">
            <a:avLst/>
          </a:prstGeom>
        </p:spPr>
      </p:pic>
    </p:spTree>
    <p:extLst>
      <p:ext uri="{BB962C8B-B14F-4D97-AF65-F5344CB8AC3E}">
        <p14:creationId xmlns:p14="http://schemas.microsoft.com/office/powerpoint/2010/main" val="299818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fade">
                                      <p:cBhvr>
                                        <p:cTn id="12" dur="500"/>
                                        <p:tgtEl>
                                          <p:spTgt spid="92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0">
                                            <p:txEl>
                                              <p:pRg st="2" end="2"/>
                                            </p:txEl>
                                          </p:spTgt>
                                        </p:tgtEl>
                                        <p:attrNameLst>
                                          <p:attrName>style.visibility</p:attrName>
                                        </p:attrNameLst>
                                      </p:cBhvr>
                                      <p:to>
                                        <p:strVal val="visible"/>
                                      </p:to>
                                    </p:set>
                                    <p:animEffect transition="in" filter="fade">
                                      <p:cBhvr>
                                        <p:cTn id="64"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4" grpId="0" animBg="1"/>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3174492" cy="1499616"/>
          </a:xfrm>
        </p:spPr>
        <p:txBody>
          <a:bodyPr/>
          <a:lstStyle/>
          <a:p>
            <a:r>
              <a:rPr lang="en-US" dirty="0">
                <a:solidFill>
                  <a:schemeClr val="tx2"/>
                </a:solidFill>
              </a:rPr>
              <a:t>1950s-1999</a:t>
            </a:r>
          </a:p>
        </p:txBody>
      </p:sp>
      <p:sp>
        <p:nvSpPr>
          <p:cNvPr id="4" name="Rounded Rectangle 3"/>
          <p:cNvSpPr/>
          <p:nvPr/>
        </p:nvSpPr>
        <p:spPr>
          <a:xfrm>
            <a:off x="463851" y="2520591"/>
            <a:ext cx="183435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Biology</a:t>
            </a:r>
          </a:p>
          <a:p>
            <a:pPr algn="ctr"/>
            <a:r>
              <a:rPr lang="en-US" dirty="0">
                <a:solidFill>
                  <a:sysClr val="windowText" lastClr="000000"/>
                </a:solidFill>
              </a:rPr>
              <a:t>Psychology</a:t>
            </a:r>
          </a:p>
        </p:txBody>
      </p:sp>
      <p:sp>
        <p:nvSpPr>
          <p:cNvPr id="5" name="Rounded Rectangle 4"/>
          <p:cNvSpPr/>
          <p:nvPr/>
        </p:nvSpPr>
        <p:spPr>
          <a:xfrm>
            <a:off x="178109" y="5450596"/>
            <a:ext cx="169203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Brain’s </a:t>
            </a:r>
          </a:p>
          <a:p>
            <a:pPr algn="ctr"/>
            <a:r>
              <a:rPr lang="en-US" dirty="0">
                <a:solidFill>
                  <a:sysClr val="windowText" lastClr="000000"/>
                </a:solidFill>
              </a:rPr>
              <a:t>Algorithms</a:t>
            </a:r>
          </a:p>
        </p:txBody>
      </p:sp>
      <p:pic>
        <p:nvPicPr>
          <p:cNvPr id="6" name="Picture 4" descr="PDF) The Vision of David Mar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723937"/>
            <a:ext cx="846061" cy="8460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0350" y="3460703"/>
            <a:ext cx="1910497" cy="461665"/>
          </a:xfrm>
          <a:prstGeom prst="rect">
            <a:avLst/>
          </a:prstGeom>
          <a:noFill/>
        </p:spPr>
        <p:txBody>
          <a:bodyPr wrap="square" rtlCol="0">
            <a:spAutoFit/>
          </a:bodyPr>
          <a:lstStyle/>
          <a:p>
            <a:r>
              <a:rPr lang="en-US" sz="2400" dirty="0">
                <a:solidFill>
                  <a:srgbClr val="002060"/>
                </a:solidFill>
              </a:rPr>
              <a:t>J.J Gibson </a:t>
            </a:r>
          </a:p>
        </p:txBody>
      </p:sp>
      <p:sp>
        <p:nvSpPr>
          <p:cNvPr id="8" name="TextBox 7"/>
          <p:cNvSpPr txBox="1"/>
          <p:nvPr/>
        </p:nvSpPr>
        <p:spPr>
          <a:xfrm>
            <a:off x="52843" y="6275169"/>
            <a:ext cx="1862224" cy="461665"/>
          </a:xfrm>
          <a:prstGeom prst="rect">
            <a:avLst/>
          </a:prstGeom>
          <a:noFill/>
        </p:spPr>
        <p:txBody>
          <a:bodyPr wrap="square" rtlCol="0">
            <a:spAutoFit/>
          </a:bodyPr>
          <a:lstStyle/>
          <a:p>
            <a:r>
              <a:rPr lang="en-US" sz="2400" dirty="0">
                <a:solidFill>
                  <a:srgbClr val="002060"/>
                </a:solidFill>
              </a:rPr>
              <a:t>David Marr</a:t>
            </a:r>
          </a:p>
        </p:txBody>
      </p:sp>
      <p:pic>
        <p:nvPicPr>
          <p:cNvPr id="9"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43" y="1884782"/>
            <a:ext cx="822016" cy="95901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uman Hand Function: Jones, Lynette A., Lederman, Susan J.: 9780195173154:  Anatomy: Amazon Ca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67303" y="91372"/>
            <a:ext cx="2265655" cy="32366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5"/>
          <a:srcRect b="75624"/>
          <a:stretch/>
        </p:blipFill>
        <p:spPr>
          <a:xfrm>
            <a:off x="3694537" y="125306"/>
            <a:ext cx="5794985" cy="470854"/>
          </a:xfrm>
          <a:prstGeom prst="rect">
            <a:avLst/>
          </a:prstGeom>
        </p:spPr>
      </p:pic>
      <p:pic>
        <p:nvPicPr>
          <p:cNvPr id="16" name="Picture 15"/>
          <p:cNvPicPr>
            <a:picLocks noChangeAspect="1"/>
          </p:cNvPicPr>
          <p:nvPr/>
        </p:nvPicPr>
        <p:blipFill rotWithShape="1">
          <a:blip r:embed="rId5"/>
          <a:srcRect t="60532"/>
          <a:stretch/>
        </p:blipFill>
        <p:spPr>
          <a:xfrm>
            <a:off x="3694536" y="606638"/>
            <a:ext cx="5794985" cy="762383"/>
          </a:xfrm>
          <a:prstGeom prst="rect">
            <a:avLst/>
          </a:prstGeom>
        </p:spPr>
      </p:pic>
      <p:pic>
        <p:nvPicPr>
          <p:cNvPr id="13" name="Picture 12"/>
          <p:cNvPicPr>
            <a:picLocks noChangeAspect="1"/>
          </p:cNvPicPr>
          <p:nvPr/>
        </p:nvPicPr>
        <p:blipFill rotWithShape="1">
          <a:blip r:embed="rId6"/>
          <a:srcRect b="72720"/>
          <a:stretch/>
        </p:blipFill>
        <p:spPr>
          <a:xfrm>
            <a:off x="3603858" y="1492611"/>
            <a:ext cx="5858693" cy="761427"/>
          </a:xfrm>
          <a:prstGeom prst="rect">
            <a:avLst/>
          </a:prstGeom>
        </p:spPr>
      </p:pic>
      <p:pic>
        <p:nvPicPr>
          <p:cNvPr id="14" name="Picture 13"/>
          <p:cNvPicPr>
            <a:picLocks noChangeAspect="1"/>
          </p:cNvPicPr>
          <p:nvPr/>
        </p:nvPicPr>
        <p:blipFill rotWithShape="1">
          <a:blip r:embed="rId6"/>
          <a:srcRect t="63856"/>
          <a:stretch/>
        </p:blipFill>
        <p:spPr>
          <a:xfrm>
            <a:off x="3603857" y="2239756"/>
            <a:ext cx="5858693" cy="1008866"/>
          </a:xfrm>
          <a:prstGeom prst="rect">
            <a:avLst/>
          </a:prstGeom>
        </p:spPr>
      </p:pic>
      <p:pic>
        <p:nvPicPr>
          <p:cNvPr id="15" name="Picture 14"/>
          <p:cNvPicPr>
            <a:picLocks noChangeAspect="1"/>
          </p:cNvPicPr>
          <p:nvPr/>
        </p:nvPicPr>
        <p:blipFill>
          <a:blip r:embed="rId7"/>
          <a:stretch>
            <a:fillRect/>
          </a:stretch>
        </p:blipFill>
        <p:spPr>
          <a:xfrm>
            <a:off x="2513009" y="3403546"/>
            <a:ext cx="9619949" cy="3386332"/>
          </a:xfrm>
          <a:prstGeom prst="rect">
            <a:avLst/>
          </a:prstGeom>
        </p:spPr>
      </p:pic>
    </p:spTree>
    <p:extLst>
      <p:ext uri="{BB962C8B-B14F-4D97-AF65-F5344CB8AC3E}">
        <p14:creationId xmlns:p14="http://schemas.microsoft.com/office/powerpoint/2010/main" val="15418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292"/>
                                        </p:tgtEl>
                                        <p:attrNameLst>
                                          <p:attrName>style.visibility</p:attrName>
                                        </p:attrNameLst>
                                      </p:cBhvr>
                                      <p:to>
                                        <p:strVal val="visible"/>
                                      </p:to>
                                    </p:set>
                                    <p:animEffect transition="in" filter="fade">
                                      <p:cBhvr>
                                        <p:cTn id="26"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3174492" cy="1499616"/>
          </a:xfrm>
        </p:spPr>
        <p:txBody>
          <a:bodyPr/>
          <a:lstStyle/>
          <a:p>
            <a:r>
              <a:rPr lang="en-US" dirty="0">
                <a:solidFill>
                  <a:schemeClr val="tx2"/>
                </a:solidFill>
              </a:rPr>
              <a:t>1950s-1999</a:t>
            </a:r>
          </a:p>
        </p:txBody>
      </p:sp>
      <p:sp>
        <p:nvSpPr>
          <p:cNvPr id="4" name="Rounded Rectangle 3"/>
          <p:cNvSpPr/>
          <p:nvPr/>
        </p:nvSpPr>
        <p:spPr>
          <a:xfrm>
            <a:off x="463851" y="2520591"/>
            <a:ext cx="183435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Biology</a:t>
            </a:r>
          </a:p>
          <a:p>
            <a:pPr algn="ctr"/>
            <a:r>
              <a:rPr lang="en-US" dirty="0">
                <a:solidFill>
                  <a:sysClr val="windowText" lastClr="000000"/>
                </a:solidFill>
              </a:rPr>
              <a:t>Psychology</a:t>
            </a:r>
          </a:p>
        </p:txBody>
      </p:sp>
      <p:sp>
        <p:nvSpPr>
          <p:cNvPr id="5" name="Rounded Rectangle 4"/>
          <p:cNvSpPr/>
          <p:nvPr/>
        </p:nvSpPr>
        <p:spPr>
          <a:xfrm>
            <a:off x="178109" y="5450596"/>
            <a:ext cx="169203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Brain’s </a:t>
            </a:r>
          </a:p>
          <a:p>
            <a:pPr algn="ctr"/>
            <a:r>
              <a:rPr lang="en-US" dirty="0">
                <a:solidFill>
                  <a:sysClr val="windowText" lastClr="000000"/>
                </a:solidFill>
              </a:rPr>
              <a:t>Algorithms</a:t>
            </a:r>
          </a:p>
        </p:txBody>
      </p:sp>
      <p:pic>
        <p:nvPicPr>
          <p:cNvPr id="6" name="Picture 4" descr="PDF) The Vision of David Mar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723937"/>
            <a:ext cx="846061" cy="8460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0350" y="3460703"/>
            <a:ext cx="1910497" cy="461665"/>
          </a:xfrm>
          <a:prstGeom prst="rect">
            <a:avLst/>
          </a:prstGeom>
          <a:noFill/>
        </p:spPr>
        <p:txBody>
          <a:bodyPr wrap="square" rtlCol="0">
            <a:spAutoFit/>
          </a:bodyPr>
          <a:lstStyle/>
          <a:p>
            <a:r>
              <a:rPr lang="en-US" sz="2400" dirty="0">
                <a:solidFill>
                  <a:srgbClr val="002060"/>
                </a:solidFill>
              </a:rPr>
              <a:t>J.J Gibson </a:t>
            </a:r>
          </a:p>
        </p:txBody>
      </p:sp>
      <p:sp>
        <p:nvSpPr>
          <p:cNvPr id="8" name="TextBox 7"/>
          <p:cNvSpPr txBox="1"/>
          <p:nvPr/>
        </p:nvSpPr>
        <p:spPr>
          <a:xfrm>
            <a:off x="52843" y="6275169"/>
            <a:ext cx="1862224" cy="461665"/>
          </a:xfrm>
          <a:prstGeom prst="rect">
            <a:avLst/>
          </a:prstGeom>
          <a:noFill/>
        </p:spPr>
        <p:txBody>
          <a:bodyPr wrap="square" rtlCol="0">
            <a:spAutoFit/>
          </a:bodyPr>
          <a:lstStyle/>
          <a:p>
            <a:r>
              <a:rPr lang="en-US" sz="2400" dirty="0">
                <a:solidFill>
                  <a:srgbClr val="002060"/>
                </a:solidFill>
              </a:rPr>
              <a:t>David Marr</a:t>
            </a:r>
          </a:p>
        </p:txBody>
      </p:sp>
      <p:pic>
        <p:nvPicPr>
          <p:cNvPr id="9"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43" y="1884782"/>
            <a:ext cx="822016" cy="959018"/>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Melvyn A. Goodale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0798" y="3691535"/>
            <a:ext cx="2196394" cy="288960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5"/>
          <a:stretch>
            <a:fillRect/>
          </a:stretch>
        </p:blipFill>
        <p:spPr>
          <a:xfrm>
            <a:off x="4009462" y="408201"/>
            <a:ext cx="8059275" cy="2953162"/>
          </a:xfrm>
          <a:prstGeom prst="rect">
            <a:avLst/>
          </a:prstGeom>
        </p:spPr>
      </p:pic>
      <p:pic>
        <p:nvPicPr>
          <p:cNvPr id="18" name="Picture 17"/>
          <p:cNvPicPr>
            <a:picLocks noChangeAspect="1"/>
          </p:cNvPicPr>
          <p:nvPr/>
        </p:nvPicPr>
        <p:blipFill>
          <a:blip r:embed="rId6"/>
          <a:stretch>
            <a:fillRect/>
          </a:stretch>
        </p:blipFill>
        <p:spPr>
          <a:xfrm>
            <a:off x="4742923" y="3922368"/>
            <a:ext cx="7470738" cy="2615901"/>
          </a:xfrm>
          <a:prstGeom prst="rect">
            <a:avLst/>
          </a:prstGeom>
        </p:spPr>
      </p:pic>
      <p:pic>
        <p:nvPicPr>
          <p:cNvPr id="12290" name="Picture 2" descr="https://upload.wikimedia.org/wikipedia/commons/thumb/f/fb/Ventral-dorsal_streams.svg/1280px-Ventral-dorsal_streams.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81593" y="1797774"/>
            <a:ext cx="2189708" cy="1563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16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5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0"/>
                                        </p:tgtEl>
                                        <p:attrNameLst>
                                          <p:attrName>style.visibility</p:attrName>
                                        </p:attrNameLst>
                                      </p:cBhvr>
                                      <p:to>
                                        <p:strVal val="visible"/>
                                      </p:to>
                                    </p:set>
                                    <p:animEffect transition="in" filter="fade">
                                      <p:cBhvr>
                                        <p:cTn id="17" dur="500"/>
                                        <p:tgtEl>
                                          <p:spTgt spid="122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2000s-Present</a:t>
            </a:r>
          </a:p>
        </p:txBody>
      </p:sp>
      <p:pic>
        <p:nvPicPr>
          <p:cNvPr id="13314" name="Picture 2" descr="undefined"/>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3600450"/>
            <a:ext cx="4826000" cy="3257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3481813" y="1832993"/>
            <a:ext cx="7910087" cy="3736158"/>
          </a:xfrm>
          <a:prstGeom prst="rect">
            <a:avLst/>
          </a:prstGeom>
        </p:spPr>
      </p:pic>
    </p:spTree>
    <p:extLst>
      <p:ext uri="{BB962C8B-B14F-4D97-AF65-F5344CB8AC3E}">
        <p14:creationId xmlns:p14="http://schemas.microsoft.com/office/powerpoint/2010/main" val="16703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2000s-Present</a:t>
            </a:r>
          </a:p>
        </p:txBody>
      </p:sp>
      <p:pic>
        <p:nvPicPr>
          <p:cNvPr id="13314" name="Picture 2" descr="undefined"/>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5037912"/>
            <a:ext cx="2696427" cy="18200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522713" y="2667205"/>
            <a:ext cx="5019193" cy="2370707"/>
          </a:xfrm>
          <a:prstGeom prst="rect">
            <a:avLst/>
          </a:prstGeom>
        </p:spPr>
      </p:pic>
      <p:pic>
        <p:nvPicPr>
          <p:cNvPr id="14338" name="Picture 2" descr="https://healthprofiles.apps06.yorku.ca/data/profile_picture?mid=446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69167" y="1433200"/>
            <a:ext cx="2190903" cy="26841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stretch>
            <a:fillRect/>
          </a:stretch>
        </p:blipFill>
        <p:spPr>
          <a:xfrm>
            <a:off x="6501086" y="4760686"/>
            <a:ext cx="5403654" cy="1954513"/>
          </a:xfrm>
          <a:prstGeom prst="rect">
            <a:avLst/>
          </a:prstGeom>
        </p:spPr>
      </p:pic>
      <p:pic>
        <p:nvPicPr>
          <p:cNvPr id="4" name="Picture 3"/>
          <p:cNvPicPr>
            <a:picLocks noChangeAspect="1"/>
          </p:cNvPicPr>
          <p:nvPr/>
        </p:nvPicPr>
        <p:blipFill>
          <a:blip r:embed="rId7"/>
          <a:stretch>
            <a:fillRect/>
          </a:stretch>
        </p:blipFill>
        <p:spPr>
          <a:xfrm>
            <a:off x="6484465" y="-2253"/>
            <a:ext cx="5707535" cy="1584221"/>
          </a:xfrm>
          <a:prstGeom prst="rect">
            <a:avLst/>
          </a:prstGeom>
        </p:spPr>
      </p:pic>
      <p:sp>
        <p:nvSpPr>
          <p:cNvPr id="7" name="TextBox 6"/>
          <p:cNvSpPr txBox="1"/>
          <p:nvPr/>
        </p:nvSpPr>
        <p:spPr>
          <a:xfrm>
            <a:off x="8020050" y="2209800"/>
            <a:ext cx="1209675" cy="369332"/>
          </a:xfrm>
          <a:prstGeom prst="rect">
            <a:avLst/>
          </a:prstGeom>
          <a:noFill/>
        </p:spPr>
        <p:txBody>
          <a:bodyPr wrap="square" rtlCol="0">
            <a:spAutoFit/>
          </a:bodyPr>
          <a:lstStyle/>
          <a:p>
            <a:r>
              <a:rPr lang="en-US" dirty="0"/>
              <a:t>Haptics?</a:t>
            </a:r>
          </a:p>
        </p:txBody>
      </p:sp>
      <p:sp>
        <p:nvSpPr>
          <p:cNvPr id="10" name="TextBox 9"/>
          <p:cNvSpPr txBox="1"/>
          <p:nvPr/>
        </p:nvSpPr>
        <p:spPr>
          <a:xfrm>
            <a:off x="8329924" y="3483226"/>
            <a:ext cx="3276600" cy="369332"/>
          </a:xfrm>
          <a:prstGeom prst="rect">
            <a:avLst/>
          </a:prstGeom>
          <a:noFill/>
        </p:spPr>
        <p:txBody>
          <a:bodyPr wrap="square" rtlCol="0">
            <a:spAutoFit/>
          </a:bodyPr>
          <a:lstStyle/>
          <a:p>
            <a:pPr algn="ctr"/>
            <a:r>
              <a:rPr lang="en-US" dirty="0"/>
              <a:t>A Final Passion Project</a:t>
            </a:r>
          </a:p>
        </p:txBody>
      </p:sp>
      <p:cxnSp>
        <p:nvCxnSpPr>
          <p:cNvPr id="9" name="Straight Arrow Connector 8"/>
          <p:cNvCxnSpPr>
            <a:stCxn id="14338" idx="3"/>
            <a:endCxn id="7" idx="1"/>
          </p:cNvCxnSpPr>
          <p:nvPr/>
        </p:nvCxnSpPr>
        <p:spPr>
          <a:xfrm flipV="1">
            <a:off x="7160070" y="2394466"/>
            <a:ext cx="859980" cy="3808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0"/>
          </p:cNvCxnSpPr>
          <p:nvPr/>
        </p:nvCxnSpPr>
        <p:spPr>
          <a:xfrm>
            <a:off x="8624888" y="2579132"/>
            <a:ext cx="1343336" cy="90409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5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507" y="585216"/>
            <a:ext cx="9720072" cy="1499616"/>
          </a:xfrm>
        </p:spPr>
        <p:txBody>
          <a:bodyPr/>
          <a:lstStyle/>
          <a:p>
            <a:r>
              <a:rPr lang="en-US" dirty="0">
                <a:solidFill>
                  <a:schemeClr val="tx2"/>
                </a:solidFill>
              </a:rPr>
              <a:t>2000s-Present</a:t>
            </a:r>
          </a:p>
        </p:txBody>
      </p:sp>
      <p:pic>
        <p:nvPicPr>
          <p:cNvPr id="13" name="Picture 12"/>
          <p:cNvPicPr>
            <a:picLocks noChangeAspect="1"/>
          </p:cNvPicPr>
          <p:nvPr/>
        </p:nvPicPr>
        <p:blipFill>
          <a:blip r:embed="rId3"/>
          <a:stretch>
            <a:fillRect/>
          </a:stretch>
        </p:blipFill>
        <p:spPr>
          <a:xfrm>
            <a:off x="7781389" y="0"/>
            <a:ext cx="4410611" cy="3258796"/>
          </a:xfrm>
          <a:prstGeom prst="rect">
            <a:avLst/>
          </a:prstGeom>
        </p:spPr>
      </p:pic>
      <p:pic>
        <p:nvPicPr>
          <p:cNvPr id="14" name="Picture 13"/>
          <p:cNvPicPr>
            <a:picLocks noChangeAspect="1"/>
          </p:cNvPicPr>
          <p:nvPr/>
        </p:nvPicPr>
        <p:blipFill>
          <a:blip r:embed="rId4"/>
          <a:stretch>
            <a:fillRect/>
          </a:stretch>
        </p:blipFill>
        <p:spPr>
          <a:xfrm>
            <a:off x="398181" y="1960466"/>
            <a:ext cx="4029637" cy="1038370"/>
          </a:xfrm>
          <a:prstGeom prst="rect">
            <a:avLst/>
          </a:prstGeom>
        </p:spPr>
      </p:pic>
      <p:pic>
        <p:nvPicPr>
          <p:cNvPr id="17" name="Picture 6" descr="Astrid Kapper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3274636"/>
            <a:ext cx="1759492" cy="21989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stretch>
            <a:fillRect/>
          </a:stretch>
        </p:blipFill>
        <p:spPr>
          <a:xfrm>
            <a:off x="6362700" y="4687058"/>
            <a:ext cx="5676517" cy="199819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82960" y="3995307"/>
            <a:ext cx="3296799" cy="235412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14" idx="3"/>
            <a:endCxn id="13" idx="1"/>
          </p:cNvCxnSpPr>
          <p:nvPr/>
        </p:nvCxnSpPr>
        <p:spPr>
          <a:xfrm flipV="1">
            <a:off x="4427818" y="1629398"/>
            <a:ext cx="3353571" cy="85025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9" idx="0"/>
          </p:cNvCxnSpPr>
          <p:nvPr/>
        </p:nvCxnSpPr>
        <p:spPr>
          <a:xfrm flipV="1">
            <a:off x="4331360" y="2381250"/>
            <a:ext cx="3555340" cy="16140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8" idx="0"/>
          </p:cNvCxnSpPr>
          <p:nvPr/>
        </p:nvCxnSpPr>
        <p:spPr>
          <a:xfrm flipV="1">
            <a:off x="9200959" y="3143250"/>
            <a:ext cx="333566" cy="154380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8" name="Picture 2" descr="Melvyn A. Goodale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2002" y="4910497"/>
            <a:ext cx="1480298" cy="194750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rotWithShape="1">
          <a:blip r:embed="rId9"/>
          <a:srcRect t="3191" r="54424" b="75624"/>
          <a:stretch/>
        </p:blipFill>
        <p:spPr>
          <a:xfrm>
            <a:off x="6239541" y="4098367"/>
            <a:ext cx="2641142" cy="409221"/>
          </a:xfrm>
          <a:prstGeom prst="rect">
            <a:avLst/>
          </a:prstGeom>
        </p:spPr>
      </p:pic>
      <p:pic>
        <p:nvPicPr>
          <p:cNvPr id="32" name="Picture 31"/>
          <p:cNvPicPr>
            <a:picLocks noChangeAspect="1"/>
          </p:cNvPicPr>
          <p:nvPr/>
        </p:nvPicPr>
        <p:blipFill rotWithShape="1">
          <a:blip r:embed="rId10"/>
          <a:srcRect r="32887" b="72720"/>
          <a:stretch/>
        </p:blipFill>
        <p:spPr>
          <a:xfrm>
            <a:off x="10175077" y="4272010"/>
            <a:ext cx="1741260" cy="337195"/>
          </a:xfrm>
          <a:prstGeom prst="rect">
            <a:avLst/>
          </a:prstGeom>
        </p:spPr>
      </p:pic>
    </p:spTree>
    <p:extLst>
      <p:ext uri="{BB962C8B-B14F-4D97-AF65-F5344CB8AC3E}">
        <p14:creationId xmlns:p14="http://schemas.microsoft.com/office/powerpoint/2010/main" val="226875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507" y="585216"/>
            <a:ext cx="9720072" cy="1499616"/>
          </a:xfrm>
        </p:spPr>
        <p:txBody>
          <a:bodyPr/>
          <a:lstStyle/>
          <a:p>
            <a:r>
              <a:rPr lang="en-US" dirty="0">
                <a:solidFill>
                  <a:schemeClr val="tx2"/>
                </a:solidFill>
              </a:rPr>
              <a:t>2000s-Present</a:t>
            </a:r>
          </a:p>
        </p:txBody>
      </p:sp>
      <p:pic>
        <p:nvPicPr>
          <p:cNvPr id="13" name="Picture 12"/>
          <p:cNvPicPr>
            <a:picLocks noChangeAspect="1"/>
          </p:cNvPicPr>
          <p:nvPr/>
        </p:nvPicPr>
        <p:blipFill>
          <a:blip r:embed="rId3"/>
          <a:stretch>
            <a:fillRect/>
          </a:stretch>
        </p:blipFill>
        <p:spPr>
          <a:xfrm>
            <a:off x="7781389" y="0"/>
            <a:ext cx="4410611" cy="3258796"/>
          </a:xfrm>
          <a:prstGeom prst="rect">
            <a:avLst/>
          </a:prstGeom>
        </p:spPr>
      </p:pic>
      <p:pic>
        <p:nvPicPr>
          <p:cNvPr id="14" name="Picture 13"/>
          <p:cNvPicPr>
            <a:picLocks noChangeAspect="1"/>
          </p:cNvPicPr>
          <p:nvPr/>
        </p:nvPicPr>
        <p:blipFill>
          <a:blip r:embed="rId4"/>
          <a:stretch>
            <a:fillRect/>
          </a:stretch>
        </p:blipFill>
        <p:spPr>
          <a:xfrm>
            <a:off x="4086225" y="1777330"/>
            <a:ext cx="3464401" cy="892718"/>
          </a:xfrm>
          <a:prstGeom prst="rect">
            <a:avLst/>
          </a:prstGeom>
        </p:spPr>
      </p:pic>
      <p:pic>
        <p:nvPicPr>
          <p:cNvPr id="18" name="Picture 17"/>
          <p:cNvPicPr>
            <a:picLocks noChangeAspect="1"/>
          </p:cNvPicPr>
          <p:nvPr/>
        </p:nvPicPr>
        <p:blipFill>
          <a:blip r:embed="rId5"/>
          <a:stretch>
            <a:fillRect/>
          </a:stretch>
        </p:blipFill>
        <p:spPr>
          <a:xfrm>
            <a:off x="7398226" y="3516207"/>
            <a:ext cx="4400167" cy="154890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1266" y="2932919"/>
            <a:ext cx="1901434" cy="13577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ure 5.4 from The Ecological Approach to Visual Perception | Semantic  Scho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102" y="1945552"/>
            <a:ext cx="3509741" cy="23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a:off x="6310174" y="5266308"/>
            <a:ext cx="1655737" cy="1289934"/>
          </a:xfrm>
          <a:prstGeom prst="rect">
            <a:avLst/>
          </a:prstGeom>
        </p:spPr>
      </p:pic>
      <p:pic>
        <p:nvPicPr>
          <p:cNvPr id="10" name="Picture 9"/>
          <p:cNvPicPr>
            <a:picLocks noChangeAspect="1"/>
          </p:cNvPicPr>
          <p:nvPr/>
        </p:nvPicPr>
        <p:blipFill>
          <a:blip r:embed="rId9"/>
          <a:stretch>
            <a:fillRect/>
          </a:stretch>
        </p:blipFill>
        <p:spPr>
          <a:xfrm>
            <a:off x="2760493" y="5648909"/>
            <a:ext cx="1157885" cy="1046159"/>
          </a:xfrm>
          <a:prstGeom prst="rect">
            <a:avLst/>
          </a:prstGeom>
        </p:spPr>
      </p:pic>
      <p:pic>
        <p:nvPicPr>
          <p:cNvPr id="11" name="Picture 6" descr="Cubes - Intermediate Geometry"/>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11624" y="4545851"/>
            <a:ext cx="1277586" cy="12343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defin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203" y="5124938"/>
            <a:ext cx="1652223" cy="16522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sychophysics | in Chapter 04: Sense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93141" y="5101321"/>
            <a:ext cx="1691454" cy="174647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8698966" y="2342243"/>
            <a:ext cx="368834" cy="10452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43" name="Picture 6" descr="How Optical Illusions Work | CooperVisi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54671" y="4801034"/>
            <a:ext cx="1752397" cy="175239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14" idx="0"/>
          </p:cNvCxnSpPr>
          <p:nvPr/>
        </p:nvCxnSpPr>
        <p:spPr>
          <a:xfrm flipV="1">
            <a:off x="5818426" y="1629399"/>
            <a:ext cx="1962963" cy="1479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745644" y="2596762"/>
            <a:ext cx="1827178" cy="55532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021364" y="2772265"/>
            <a:ext cx="1030520" cy="3074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856385" y="3983160"/>
            <a:ext cx="1388084" cy="1741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838325" y="3983160"/>
            <a:ext cx="2833217" cy="11494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398226" y="5090496"/>
            <a:ext cx="789765" cy="8207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8340391" y="5242897"/>
            <a:ext cx="60659" cy="731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4445766" y="4187773"/>
            <a:ext cx="789765" cy="8207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671542" y="4654727"/>
            <a:ext cx="2450461" cy="6861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1199426" y="5827726"/>
            <a:ext cx="1350646" cy="3828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683746" y="6036019"/>
            <a:ext cx="3007177" cy="45477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886399" y="4157279"/>
            <a:ext cx="459764" cy="7429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05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0" presetClass="entr" presetSubtype="0"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10" presetClass="entr" presetSubtype="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par>
                                <p:cTn id="70" presetID="10" presetClass="entr" presetSubtype="0" fill="hold"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507" y="585216"/>
            <a:ext cx="9720072" cy="1499616"/>
          </a:xfrm>
        </p:spPr>
        <p:txBody>
          <a:bodyPr/>
          <a:lstStyle/>
          <a:p>
            <a:r>
              <a:rPr lang="en-US" dirty="0">
                <a:solidFill>
                  <a:schemeClr val="tx2"/>
                </a:solidFill>
              </a:rPr>
              <a:t>2000s-Present</a:t>
            </a:r>
          </a:p>
        </p:txBody>
      </p:sp>
      <p:pic>
        <p:nvPicPr>
          <p:cNvPr id="13" name="Picture 12"/>
          <p:cNvPicPr>
            <a:picLocks noChangeAspect="1"/>
          </p:cNvPicPr>
          <p:nvPr/>
        </p:nvPicPr>
        <p:blipFill>
          <a:blip r:embed="rId3"/>
          <a:stretch>
            <a:fillRect/>
          </a:stretch>
        </p:blipFill>
        <p:spPr>
          <a:xfrm>
            <a:off x="7781389" y="0"/>
            <a:ext cx="4410611" cy="3258796"/>
          </a:xfrm>
          <a:prstGeom prst="rect">
            <a:avLst/>
          </a:prstGeom>
        </p:spPr>
      </p:pic>
      <p:pic>
        <p:nvPicPr>
          <p:cNvPr id="14" name="Picture 13"/>
          <p:cNvPicPr>
            <a:picLocks noChangeAspect="1"/>
          </p:cNvPicPr>
          <p:nvPr/>
        </p:nvPicPr>
        <p:blipFill>
          <a:blip r:embed="rId4"/>
          <a:stretch>
            <a:fillRect/>
          </a:stretch>
        </p:blipFill>
        <p:spPr>
          <a:xfrm>
            <a:off x="4086225" y="1777330"/>
            <a:ext cx="3464401" cy="892718"/>
          </a:xfrm>
          <a:prstGeom prst="rect">
            <a:avLst/>
          </a:prstGeom>
        </p:spPr>
      </p:pic>
      <p:pic>
        <p:nvPicPr>
          <p:cNvPr id="18" name="Picture 17"/>
          <p:cNvPicPr>
            <a:picLocks noChangeAspect="1"/>
          </p:cNvPicPr>
          <p:nvPr/>
        </p:nvPicPr>
        <p:blipFill>
          <a:blip r:embed="rId5"/>
          <a:stretch>
            <a:fillRect/>
          </a:stretch>
        </p:blipFill>
        <p:spPr>
          <a:xfrm>
            <a:off x="7398226" y="3516207"/>
            <a:ext cx="4400167" cy="154890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1266" y="2932919"/>
            <a:ext cx="1901434" cy="13577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ure 5.4 from The Ecological Approach to Visual Perception | Semantic  Scho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102" y="1945552"/>
            <a:ext cx="3509741" cy="23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a:off x="6310174" y="5266308"/>
            <a:ext cx="1655737" cy="1289934"/>
          </a:xfrm>
          <a:prstGeom prst="rect">
            <a:avLst/>
          </a:prstGeom>
        </p:spPr>
      </p:pic>
      <p:pic>
        <p:nvPicPr>
          <p:cNvPr id="10" name="Picture 9"/>
          <p:cNvPicPr>
            <a:picLocks noChangeAspect="1"/>
          </p:cNvPicPr>
          <p:nvPr/>
        </p:nvPicPr>
        <p:blipFill>
          <a:blip r:embed="rId9"/>
          <a:stretch>
            <a:fillRect/>
          </a:stretch>
        </p:blipFill>
        <p:spPr>
          <a:xfrm>
            <a:off x="2760493" y="5648909"/>
            <a:ext cx="1157885" cy="1046159"/>
          </a:xfrm>
          <a:prstGeom prst="rect">
            <a:avLst/>
          </a:prstGeom>
        </p:spPr>
      </p:pic>
      <p:pic>
        <p:nvPicPr>
          <p:cNvPr id="11" name="Picture 6" descr="Cubes - Intermediate Geometry"/>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11624" y="4545851"/>
            <a:ext cx="1277586" cy="12343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defin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203" y="5124938"/>
            <a:ext cx="1652223" cy="16522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sychophysics | in Chapter 04: Sense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93141" y="5101321"/>
            <a:ext cx="1691454" cy="174647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8698966" y="2342243"/>
            <a:ext cx="368834" cy="1045259"/>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6" descr="How Optical Illusions Work | CooperVisi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54671" y="4801034"/>
            <a:ext cx="1752397" cy="175239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14" idx="0"/>
          </p:cNvCxnSpPr>
          <p:nvPr/>
        </p:nvCxnSpPr>
        <p:spPr>
          <a:xfrm flipV="1">
            <a:off x="5818426" y="1629399"/>
            <a:ext cx="1962963" cy="147931"/>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745644" y="2596762"/>
            <a:ext cx="1827178" cy="555328"/>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021364" y="2772265"/>
            <a:ext cx="1030520" cy="307486"/>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856385" y="3983160"/>
            <a:ext cx="1388084" cy="174119"/>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838325" y="3983160"/>
            <a:ext cx="2833217" cy="1149450"/>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398226" y="5090496"/>
            <a:ext cx="789765" cy="820779"/>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8340391" y="5242897"/>
            <a:ext cx="60659" cy="731662"/>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4445766" y="4187773"/>
            <a:ext cx="789765" cy="820779"/>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671542" y="4654727"/>
            <a:ext cx="2450461" cy="686176"/>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1199426" y="5827726"/>
            <a:ext cx="1350646" cy="382843"/>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683746" y="6036019"/>
            <a:ext cx="3007177" cy="454774"/>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886399" y="4157279"/>
            <a:ext cx="459764" cy="742972"/>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004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descr="Tree Branch Clipart Images - Free Download on Freepi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700000" flipV="1">
            <a:off x="452003" y="-1867565"/>
            <a:ext cx="10510131" cy="10510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86507" y="585216"/>
            <a:ext cx="9720072" cy="1499616"/>
          </a:xfrm>
        </p:spPr>
        <p:txBody>
          <a:bodyPr/>
          <a:lstStyle/>
          <a:p>
            <a:r>
              <a:rPr lang="en-US" dirty="0">
                <a:solidFill>
                  <a:schemeClr val="tx2"/>
                </a:solidFill>
              </a:rPr>
              <a:t>2000s-Present</a:t>
            </a:r>
          </a:p>
        </p:txBody>
      </p:sp>
      <p:pic>
        <p:nvPicPr>
          <p:cNvPr id="13" name="Picture 12"/>
          <p:cNvPicPr>
            <a:picLocks noChangeAspect="1"/>
          </p:cNvPicPr>
          <p:nvPr/>
        </p:nvPicPr>
        <p:blipFill>
          <a:blip r:embed="rId4"/>
          <a:stretch>
            <a:fillRect/>
          </a:stretch>
        </p:blipFill>
        <p:spPr>
          <a:xfrm>
            <a:off x="7781389" y="0"/>
            <a:ext cx="4410611" cy="3258796"/>
          </a:xfrm>
          <a:prstGeom prst="rect">
            <a:avLst/>
          </a:prstGeom>
        </p:spPr>
      </p:pic>
      <p:pic>
        <p:nvPicPr>
          <p:cNvPr id="14" name="Picture 13"/>
          <p:cNvPicPr>
            <a:picLocks noChangeAspect="1"/>
          </p:cNvPicPr>
          <p:nvPr/>
        </p:nvPicPr>
        <p:blipFill>
          <a:blip r:embed="rId5"/>
          <a:stretch>
            <a:fillRect/>
          </a:stretch>
        </p:blipFill>
        <p:spPr>
          <a:xfrm>
            <a:off x="4086225" y="1777330"/>
            <a:ext cx="3464401" cy="892718"/>
          </a:xfrm>
          <a:prstGeom prst="rect">
            <a:avLst/>
          </a:prstGeom>
        </p:spPr>
      </p:pic>
      <p:pic>
        <p:nvPicPr>
          <p:cNvPr id="18" name="Picture 17"/>
          <p:cNvPicPr>
            <a:picLocks noChangeAspect="1"/>
          </p:cNvPicPr>
          <p:nvPr/>
        </p:nvPicPr>
        <p:blipFill>
          <a:blip r:embed="rId6"/>
          <a:stretch>
            <a:fillRect/>
          </a:stretch>
        </p:blipFill>
        <p:spPr>
          <a:xfrm>
            <a:off x="7398226" y="3516207"/>
            <a:ext cx="4400167" cy="154890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1266" y="2932919"/>
            <a:ext cx="1901434" cy="13577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ure 5.4 from The Ecological Approach to Visual Perception | Semantic  Schola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1102" y="1945552"/>
            <a:ext cx="3509741" cy="23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9"/>
          <a:stretch>
            <a:fillRect/>
          </a:stretch>
        </p:blipFill>
        <p:spPr>
          <a:xfrm>
            <a:off x="6310174" y="5266308"/>
            <a:ext cx="1655737" cy="1289934"/>
          </a:xfrm>
          <a:prstGeom prst="rect">
            <a:avLst/>
          </a:prstGeom>
        </p:spPr>
      </p:pic>
      <p:pic>
        <p:nvPicPr>
          <p:cNvPr id="10" name="Picture 9"/>
          <p:cNvPicPr>
            <a:picLocks noChangeAspect="1"/>
          </p:cNvPicPr>
          <p:nvPr/>
        </p:nvPicPr>
        <p:blipFill>
          <a:blip r:embed="rId10"/>
          <a:stretch>
            <a:fillRect/>
          </a:stretch>
        </p:blipFill>
        <p:spPr>
          <a:xfrm>
            <a:off x="2760493" y="5648909"/>
            <a:ext cx="1157885" cy="1046159"/>
          </a:xfrm>
          <a:prstGeom prst="rect">
            <a:avLst/>
          </a:prstGeom>
        </p:spPr>
      </p:pic>
      <p:pic>
        <p:nvPicPr>
          <p:cNvPr id="11" name="Picture 6" descr="Cubes - Intermediate Geometry"/>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11624" y="4545851"/>
            <a:ext cx="1277586" cy="12343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defin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203" y="5124938"/>
            <a:ext cx="1652223" cy="16522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sychophysics | in Chapter 04: Senses"/>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93141" y="5101321"/>
            <a:ext cx="1691454" cy="174647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ow Optical Illusions Work | CooperVisio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954671" y="4801034"/>
            <a:ext cx="1752397" cy="1752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61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descr="Tree Branch Clipart Images - Free Download on Freepi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700000" flipV="1">
            <a:off x="452003" y="-1867565"/>
            <a:ext cx="10510131" cy="10510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86507" y="585216"/>
            <a:ext cx="9720072" cy="1499616"/>
          </a:xfrm>
        </p:spPr>
        <p:txBody>
          <a:bodyPr/>
          <a:lstStyle/>
          <a:p>
            <a:r>
              <a:rPr lang="en-US" dirty="0">
                <a:solidFill>
                  <a:schemeClr val="tx2"/>
                </a:solidFill>
              </a:rPr>
              <a:t>2000s-Present</a:t>
            </a:r>
          </a:p>
        </p:txBody>
      </p:sp>
      <p:pic>
        <p:nvPicPr>
          <p:cNvPr id="14" name="Picture 13"/>
          <p:cNvPicPr>
            <a:picLocks noChangeAspect="1"/>
          </p:cNvPicPr>
          <p:nvPr/>
        </p:nvPicPr>
        <p:blipFill>
          <a:blip r:embed="rId4"/>
          <a:stretch>
            <a:fillRect/>
          </a:stretch>
        </p:blipFill>
        <p:spPr>
          <a:xfrm>
            <a:off x="4086225" y="1777330"/>
            <a:ext cx="3464401" cy="892718"/>
          </a:xfrm>
          <a:prstGeom prst="rect">
            <a:avLst/>
          </a:prstGeom>
        </p:spPr>
      </p:pic>
      <p:pic>
        <p:nvPicPr>
          <p:cNvPr id="18" name="Picture 17"/>
          <p:cNvPicPr>
            <a:picLocks noChangeAspect="1"/>
          </p:cNvPicPr>
          <p:nvPr/>
        </p:nvPicPr>
        <p:blipFill>
          <a:blip r:embed="rId5"/>
          <a:stretch>
            <a:fillRect/>
          </a:stretch>
        </p:blipFill>
        <p:spPr>
          <a:xfrm>
            <a:off x="7398226" y="3516207"/>
            <a:ext cx="4400167" cy="154890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1266" y="2932919"/>
            <a:ext cx="1901434" cy="13577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ure 5.4 from The Ecological Approach to Visual Perception | Semantic  Scho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102" y="1945552"/>
            <a:ext cx="3509741" cy="23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a:off x="6310174" y="5266308"/>
            <a:ext cx="1655737" cy="1289934"/>
          </a:xfrm>
          <a:prstGeom prst="rect">
            <a:avLst/>
          </a:prstGeom>
        </p:spPr>
      </p:pic>
      <p:pic>
        <p:nvPicPr>
          <p:cNvPr id="10" name="Picture 9"/>
          <p:cNvPicPr>
            <a:picLocks noChangeAspect="1"/>
          </p:cNvPicPr>
          <p:nvPr/>
        </p:nvPicPr>
        <p:blipFill>
          <a:blip r:embed="rId9"/>
          <a:stretch>
            <a:fillRect/>
          </a:stretch>
        </p:blipFill>
        <p:spPr>
          <a:xfrm>
            <a:off x="2760493" y="5648909"/>
            <a:ext cx="1157885" cy="1046159"/>
          </a:xfrm>
          <a:prstGeom prst="rect">
            <a:avLst/>
          </a:prstGeom>
        </p:spPr>
      </p:pic>
      <p:pic>
        <p:nvPicPr>
          <p:cNvPr id="11" name="Picture 6" descr="Cubes - Intermediate Geometry"/>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11624" y="4545851"/>
            <a:ext cx="1277586" cy="12343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defin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203" y="5124938"/>
            <a:ext cx="1652223" cy="16522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sychophysics | in Chapter 04: Sense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93141" y="5101321"/>
            <a:ext cx="1691454" cy="174647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ow Optical Illusions Work | CooperVisi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54671" y="4801034"/>
            <a:ext cx="1752397" cy="17523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undefin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 y="5912658"/>
            <a:ext cx="735328" cy="110299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undefine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32751" y="4379099"/>
            <a:ext cx="941557" cy="12597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Euclid | Biography, Contributions, Geometry, &amp; Facts | Britannic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295166" y="4794423"/>
            <a:ext cx="1042089" cy="160475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William Molyneux - Wikipedia"/>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697947" y="5415675"/>
            <a:ext cx="1213170" cy="144232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manuel Kant - Wikipedia"/>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200761" y="3806107"/>
            <a:ext cx="631507" cy="82411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Ernst Heinrich Weber - Wikipedia"/>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016163" y="2657898"/>
            <a:ext cx="1033446" cy="135251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Wilhelm Wundt - Wikipedia"/>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587623" y="4010408"/>
            <a:ext cx="752933" cy="10130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Gustav Fechner - Founder of psychophysics – Genviv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73127" y="4430624"/>
            <a:ext cx="1040907" cy="130113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Max Wertheimer: Gestalt Theory Founder — Gestalt Therapy Blo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953229" y="3070145"/>
            <a:ext cx="1586898" cy="9190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David Hubel: The Scientist – Defining Moments Canada"/>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084333" y="5349982"/>
            <a:ext cx="1599669" cy="90063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ermann von Helmholtz: biografía de este médico y físico alemá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419712" y="3334153"/>
            <a:ext cx="1267960" cy="7120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Ernst Mach - Wikipedia"/>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658195" y="3356755"/>
            <a:ext cx="803532" cy="111383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James J. Gibson - Vikipedi"/>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118937" y="2065730"/>
            <a:ext cx="860927" cy="10044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PDF) The Vision of David Mar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579795" y="4417741"/>
            <a:ext cx="1363411" cy="136341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Melvyn A. Goodale - Wikipedia"/>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8640276" y="3368023"/>
            <a:ext cx="690967" cy="90904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healthprofiles.apps06.yorku.ca/data/profile_picture?mid=4469"/>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767581" y="1613420"/>
            <a:ext cx="934841" cy="114530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rotWithShape="1">
          <a:blip r:embed="rId30"/>
          <a:srcRect t="3191" r="54424" b="75624"/>
          <a:stretch/>
        </p:blipFill>
        <p:spPr>
          <a:xfrm>
            <a:off x="7049529" y="1080417"/>
            <a:ext cx="2641142" cy="409221"/>
          </a:xfrm>
          <a:prstGeom prst="rect">
            <a:avLst/>
          </a:prstGeom>
        </p:spPr>
      </p:pic>
      <p:pic>
        <p:nvPicPr>
          <p:cNvPr id="37" name="Picture 36"/>
          <p:cNvPicPr>
            <a:picLocks noChangeAspect="1"/>
          </p:cNvPicPr>
          <p:nvPr/>
        </p:nvPicPr>
        <p:blipFill rotWithShape="1">
          <a:blip r:embed="rId31"/>
          <a:srcRect r="32887" b="72720"/>
          <a:stretch/>
        </p:blipFill>
        <p:spPr>
          <a:xfrm>
            <a:off x="9687876" y="3122358"/>
            <a:ext cx="1741260" cy="337195"/>
          </a:xfrm>
          <a:prstGeom prst="rect">
            <a:avLst/>
          </a:prstGeom>
        </p:spPr>
      </p:pic>
      <p:pic>
        <p:nvPicPr>
          <p:cNvPr id="38" name="Picture 6" descr="Astrid Kappers"/>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9922653" y="2137336"/>
            <a:ext cx="583926" cy="72975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10214616" y="197493"/>
            <a:ext cx="1670650" cy="1446550"/>
          </a:xfrm>
          <a:prstGeom prst="rect">
            <a:avLst/>
          </a:prstGeom>
        </p:spPr>
        <p:txBody>
          <a:bodyPr wrap="none">
            <a:spAutoFit/>
          </a:bodyPr>
          <a:lstStyle/>
          <a:p>
            <a:r>
              <a:rPr lang="en-US" sz="8800" dirty="0">
                <a:solidFill>
                  <a:srgbClr val="FF0000"/>
                </a:solidFill>
              </a:rPr>
              <a:t> 🍎</a:t>
            </a:r>
          </a:p>
        </p:txBody>
      </p:sp>
    </p:spTree>
    <p:extLst>
      <p:ext uri="{BB962C8B-B14F-4D97-AF65-F5344CB8AC3E}">
        <p14:creationId xmlns:p14="http://schemas.microsoft.com/office/powerpoint/2010/main" val="84940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xit" presetSubtype="0" fill="hold" nodeType="after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3500"/>
                            </p:stCondLst>
                            <p:childTnLst>
                              <p:par>
                                <p:cTn id="33" presetID="10" presetClass="exit" presetSubtype="0" fill="hold" nodeType="after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4500"/>
                            </p:stCondLst>
                            <p:childTnLst>
                              <p:par>
                                <p:cTn id="41" presetID="10" presetClass="exit" presetSubtype="0" fill="hold" nodeType="after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par>
                          <p:cTn id="52" fill="hold">
                            <p:stCondLst>
                              <p:cond delay="6000"/>
                            </p:stCondLst>
                            <p:childTnLst>
                              <p:par>
                                <p:cTn id="53" presetID="10" presetClass="exit" presetSubtype="0" fill="hold" nodeType="afterEffect">
                                  <p:stCondLst>
                                    <p:cond delay="0"/>
                                  </p:stCondLst>
                                  <p:childTnLst>
                                    <p:animEffect transition="out" filter="fade">
                                      <p:cBhvr>
                                        <p:cTn id="54" dur="500"/>
                                        <p:tgtEl>
                                          <p:spTgt spid="43"/>
                                        </p:tgtEl>
                                      </p:cBhvr>
                                    </p:animEffect>
                                    <p:set>
                                      <p:cBhvr>
                                        <p:cTn id="55" dur="1" fill="hold">
                                          <p:stCondLst>
                                            <p:cond delay="499"/>
                                          </p:stCondLst>
                                        </p:cTn>
                                        <p:tgtEl>
                                          <p:spTgt spid="43"/>
                                        </p:tgtEl>
                                        <p:attrNameLst>
                                          <p:attrName>style.visibility</p:attrName>
                                        </p:attrNameLst>
                                      </p:cBhvr>
                                      <p:to>
                                        <p:strVal val="hidden"/>
                                      </p:to>
                                    </p:se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par>
                          <p:cTn id="60" fill="hold">
                            <p:stCondLst>
                              <p:cond delay="7000"/>
                            </p:stCondLst>
                            <p:childTnLst>
                              <p:par>
                                <p:cTn id="61" presetID="10" presetClass="exit" presetSubtype="0" fill="hold" nodeType="afterEffect">
                                  <p:stCondLst>
                                    <p:cond delay="0"/>
                                  </p:stCondLst>
                                  <p:childTnLst>
                                    <p:animEffect transition="out" filter="fade">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xit" presetSubtype="0" fill="hold" nodeType="withEffect">
                                  <p:stCondLst>
                                    <p:cond delay="0"/>
                                  </p:stCondLst>
                                  <p:childTnLst>
                                    <p:animEffect transition="out" filter="fade">
                                      <p:cBhvr>
                                        <p:cTn id="73" dur="500"/>
                                        <p:tgtEl>
                                          <p:spTgt spid="14"/>
                                        </p:tgtEl>
                                      </p:cBhvr>
                                    </p:animEffect>
                                    <p:set>
                                      <p:cBhvr>
                                        <p:cTn id="74" dur="1" fill="hold">
                                          <p:stCondLst>
                                            <p:cond delay="499"/>
                                          </p:stCondLst>
                                        </p:cTn>
                                        <p:tgtEl>
                                          <p:spTgt spid="14"/>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9"/>
                                        </p:tgtEl>
                                      </p:cBhvr>
                                    </p:animEffect>
                                    <p:set>
                                      <p:cBhvr>
                                        <p:cTn id="77" dur="1" fill="hold">
                                          <p:stCondLst>
                                            <p:cond delay="499"/>
                                          </p:stCondLst>
                                        </p:cTn>
                                        <p:tgtEl>
                                          <p:spTgt spid="9"/>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8"/>
                                        </p:tgtEl>
                                      </p:cBhvr>
                                    </p:animEffect>
                                    <p:set>
                                      <p:cBhvr>
                                        <p:cTn id="80" dur="1" fill="hold">
                                          <p:stCondLst>
                                            <p:cond delay="499"/>
                                          </p:stCondLst>
                                        </p:cTn>
                                        <p:tgtEl>
                                          <p:spTgt spid="18"/>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5"/>
                                        </p:tgtEl>
                                      </p:cBhvr>
                                    </p:animEffect>
                                    <p:set>
                                      <p:cBhvr>
                                        <p:cTn id="83" dur="1" fill="hold">
                                          <p:stCondLst>
                                            <p:cond delay="499"/>
                                          </p:stCondLst>
                                        </p:cTn>
                                        <p:tgtEl>
                                          <p:spTgt spid="15"/>
                                        </p:tgtEl>
                                        <p:attrNameLst>
                                          <p:attrName>style.visibility</p:attrName>
                                        </p:attrNameLst>
                                      </p:cBhvr>
                                      <p:to>
                                        <p:strVal val="hidden"/>
                                      </p:to>
                                    </p:set>
                                  </p:childTnLst>
                                </p:cTn>
                              </p:par>
                            </p:childTnLst>
                          </p:cTn>
                        </p:par>
                        <p:par>
                          <p:cTn id="84" fill="hold">
                            <p:stCondLst>
                              <p:cond delay="8500"/>
                            </p:stCondLst>
                            <p:childTnLst>
                              <p:par>
                                <p:cTn id="85" presetID="10" presetClass="entr" presetSubtype="0" fill="hold" nodeType="after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childTnLst>
                          </p:cTn>
                        </p:par>
                        <p:par>
                          <p:cTn id="88" fill="hold">
                            <p:stCondLst>
                              <p:cond delay="9000"/>
                            </p:stCondLst>
                            <p:childTnLst>
                              <p:par>
                                <p:cTn id="89" presetID="10" presetClass="entr" presetSubtype="0" fill="hold" nodeType="after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fade">
                                      <p:cBhvr>
                                        <p:cTn id="91" dur="500"/>
                                        <p:tgtEl>
                                          <p:spTgt spid="32"/>
                                        </p:tgtEl>
                                      </p:cBhvr>
                                    </p:animEffect>
                                  </p:childTnLst>
                                </p:cTn>
                              </p:par>
                            </p:childTnLst>
                          </p:cTn>
                        </p:par>
                        <p:par>
                          <p:cTn id="92" fill="hold">
                            <p:stCondLst>
                              <p:cond delay="9500"/>
                            </p:stCondLst>
                            <p:childTnLst>
                              <p:par>
                                <p:cTn id="93" presetID="10" presetClass="entr" presetSubtype="0" fill="hold" nodeType="after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childTnLst>
                          </p:cTn>
                        </p:par>
                        <p:par>
                          <p:cTn id="96" fill="hold">
                            <p:stCondLst>
                              <p:cond delay="10000"/>
                            </p:stCondLst>
                            <p:childTnLst>
                              <p:par>
                                <p:cTn id="97" presetID="10" presetClass="entr" presetSubtype="0" fill="hold" nodeType="after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fade">
                                      <p:cBhvr>
                                        <p:cTn id="99" dur="500"/>
                                        <p:tgtEl>
                                          <p:spTgt spid="34"/>
                                        </p:tgtEl>
                                      </p:cBhvr>
                                    </p:animEffect>
                                  </p:childTnLst>
                                </p:cTn>
                              </p:par>
                            </p:childTnLst>
                          </p:cTn>
                        </p:par>
                        <p:par>
                          <p:cTn id="100" fill="hold">
                            <p:stCondLst>
                              <p:cond delay="10500"/>
                            </p:stCondLst>
                            <p:childTnLst>
                              <p:par>
                                <p:cTn id="101" presetID="10" presetClass="entr" presetSubtype="0" fill="hold" nodeType="after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500"/>
                                        <p:tgtEl>
                                          <p:spTgt spid="37"/>
                                        </p:tgtEl>
                                      </p:cBhvr>
                                    </p:animEffect>
                                  </p:childTnLst>
                                </p:cTn>
                              </p:par>
                            </p:childTnLst>
                          </p:cTn>
                        </p:par>
                        <p:par>
                          <p:cTn id="104" fill="hold">
                            <p:stCondLst>
                              <p:cond delay="11000"/>
                            </p:stCondLst>
                            <p:childTnLst>
                              <p:par>
                                <p:cTn id="105" presetID="10" presetClass="entr" presetSubtype="0" fill="hold" nodeType="after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500"/>
                                        <p:tgtEl>
                                          <p:spTgt spid="36"/>
                                        </p:tgtEl>
                                      </p:cBhvr>
                                    </p:animEffect>
                                  </p:childTnLst>
                                </p:cTn>
                              </p:par>
                            </p:childTnLst>
                          </p:cTn>
                        </p:par>
                        <p:par>
                          <p:cTn id="108" fill="hold">
                            <p:stCondLst>
                              <p:cond delay="11500"/>
                            </p:stCondLst>
                            <p:childTnLst>
                              <p:par>
                                <p:cTn id="109" presetID="10" presetClass="entr" presetSubtype="0" fill="hold" nodeType="after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fade">
                                      <p:cBhvr>
                                        <p:cTn id="1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30" name="Picture 6" descr="Closed Eye Icons - Free SVG &amp; PNG Closed Eye Images - Noun Project"/>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561885" y="2328588"/>
            <a:ext cx="3115220" cy="311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208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1409519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8B553-70D8-FF60-40BA-5A04A2F864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E0FEBF-BD68-84D8-55A5-DE729629F874}"/>
              </a:ext>
            </a:extLst>
          </p:cNvPr>
          <p:cNvSpPr>
            <a:spLocks noGrp="1"/>
          </p:cNvSpPr>
          <p:nvPr>
            <p:ph type="title"/>
          </p:nvPr>
        </p:nvSpPr>
        <p:spPr/>
        <p:txBody>
          <a:bodyPr/>
          <a:lstStyle/>
          <a:p>
            <a:r>
              <a:rPr lang="en-US" dirty="0"/>
              <a:t>References OF </a:t>
            </a:r>
            <a:r>
              <a:rPr lang="en-US" dirty="0" err="1"/>
              <a:t>IMages</a:t>
            </a:r>
            <a:endParaRPr lang="en-US" dirty="0"/>
          </a:p>
        </p:txBody>
      </p:sp>
      <p:sp>
        <p:nvSpPr>
          <p:cNvPr id="4" name="TextBox 3">
            <a:extLst>
              <a:ext uri="{FF2B5EF4-FFF2-40B4-BE49-F238E27FC236}">
                <a16:creationId xmlns:a16="http://schemas.microsoft.com/office/drawing/2014/main" id="{2B6FA371-E93F-7F89-1676-030E9658F2EE}"/>
              </a:ext>
            </a:extLst>
          </p:cNvPr>
          <p:cNvSpPr txBox="1"/>
          <p:nvPr/>
        </p:nvSpPr>
        <p:spPr>
          <a:xfrm>
            <a:off x="304800" y="1952625"/>
            <a:ext cx="10863072" cy="6463308"/>
          </a:xfrm>
          <a:prstGeom prst="rect">
            <a:avLst/>
          </a:prstGeom>
          <a:noFill/>
        </p:spPr>
        <p:txBody>
          <a:bodyPr wrap="square" rtlCol="0">
            <a:spAutoFit/>
          </a:bodyPr>
          <a:lstStyle/>
          <a:p>
            <a:r>
              <a:rPr lang="en-US" dirty="0"/>
              <a:t>Links point to images, and are ordered in order of appearance of the slide deck: (all images were in the public domain and followed proper copyright agreements):</a:t>
            </a:r>
          </a:p>
          <a:p>
            <a:pPr marL="285750" indent="-285750">
              <a:buFontTx/>
              <a:buChar char="-"/>
            </a:pPr>
            <a:r>
              <a:rPr lang="en-US" dirty="0">
                <a:hlinkClick r:id="rId2"/>
              </a:rPr>
              <a:t>https://en.wikipedia.org/wiki/Plato#/media/File:Plato_Silanion_Musei_Capitolini_MC1377.jpg</a:t>
            </a:r>
            <a:endParaRPr lang="en-US" dirty="0"/>
          </a:p>
          <a:p>
            <a:pPr marL="285750" indent="-285750">
              <a:buFontTx/>
              <a:buChar char="-"/>
            </a:pPr>
            <a:r>
              <a:rPr lang="en-US" dirty="0">
                <a:hlinkClick r:id="rId3"/>
              </a:rPr>
              <a:t>https://upload.wikimedia.org/wikipedia/commons/a/ae/Aristotle_Altemps_Inv8575.jpg</a:t>
            </a:r>
            <a:endParaRPr lang="en-US" dirty="0"/>
          </a:p>
          <a:p>
            <a:pPr marL="285750" indent="-285750">
              <a:buFontTx/>
              <a:buChar char="-"/>
            </a:pPr>
            <a:r>
              <a:rPr lang="en-US" dirty="0">
                <a:hlinkClick r:id="rId4"/>
              </a:rPr>
              <a:t>https://en.wikipedia.org/wiki/Euclid#/media/File:0_Chambre_de_Rapha%C3%ABl_-_%C3%89cole_d'Ath%C3%A8nes_-_Mus%C3%A9es_du_Vatican.JPG</a:t>
            </a:r>
            <a:endParaRPr lang="en-US" dirty="0"/>
          </a:p>
          <a:p>
            <a:pPr marL="285750" indent="-285750">
              <a:buFontTx/>
              <a:buChar char="-"/>
            </a:pPr>
            <a:r>
              <a:rPr lang="en-US" dirty="0">
                <a:hlinkClick r:id="rId5"/>
              </a:rPr>
              <a:t>https://en.wikipedia.org/wiki/Euclid#/media/File:Euclid_Dodecahedron_1.svg</a:t>
            </a:r>
            <a:r>
              <a:rPr lang="en-US" dirty="0"/>
              <a:t> (no changes made to original image)</a:t>
            </a:r>
          </a:p>
          <a:p>
            <a:pPr marL="285750" indent="-285750">
              <a:buFontTx/>
              <a:buChar char="-"/>
            </a:pPr>
            <a:r>
              <a:rPr lang="en-US" dirty="0">
                <a:hlinkClick r:id="rId6"/>
              </a:rPr>
              <a:t>https://en.wikipedia.org/wiki/Ren%C3%A9_Descartes#/media/File:Frans_Hals_-_Portret_van_Ren%C3%A9_Descartes.jpg</a:t>
            </a:r>
            <a:endParaRPr lang="en-US" dirty="0"/>
          </a:p>
          <a:p>
            <a:pPr marL="285750" indent="-285750">
              <a:buFontTx/>
              <a:buChar char="-"/>
            </a:pPr>
            <a:r>
              <a:rPr lang="en-US" dirty="0">
                <a:hlinkClick r:id="rId7"/>
              </a:rPr>
              <a:t>https://en.wikipedia.org/wiki/William_Molyneux#/media/File:William_Molyneux_-_Kneller.jpg</a:t>
            </a:r>
            <a:endParaRPr lang="en-US" dirty="0"/>
          </a:p>
          <a:p>
            <a:pPr marL="285750" indent="-285750">
              <a:buFontTx/>
              <a:buChar char="-"/>
            </a:pPr>
            <a:r>
              <a:rPr lang="en-US" dirty="0">
                <a:hlinkClick r:id="rId8"/>
              </a:rPr>
              <a:t>https://en.wikipedia.org/wiki/Immanuel_Kant#/media/File:Immanuel_Kant_-_Gemaelde_1.jpg</a:t>
            </a:r>
            <a:endParaRPr lang="en-US" dirty="0"/>
          </a:p>
          <a:p>
            <a:pPr marL="285750" indent="-285750">
              <a:buFontTx/>
              <a:buChar char="-"/>
            </a:pPr>
            <a:r>
              <a:rPr lang="en-US" dirty="0">
                <a:hlinkClick r:id="rId9"/>
              </a:rPr>
              <a:t>https://en.wikipedia.org/wiki/Ernst_Heinrich_Weber#/media/File:Ernst_Heinrich_Weber.jpg</a:t>
            </a:r>
            <a:endParaRPr lang="en-US" dirty="0"/>
          </a:p>
          <a:p>
            <a:pPr marL="285750" indent="-285750">
              <a:buFontTx/>
              <a:buChar char="-"/>
            </a:pPr>
            <a:r>
              <a:rPr lang="en-US" dirty="0">
                <a:hlinkClick r:id="rId10"/>
              </a:rPr>
              <a:t>https://wikimedia.org/api/rest_v1/media/math/render/svg/aba5c17d611ef62e9acce27266caab0ec1e7c6ed</a:t>
            </a:r>
            <a:endParaRPr lang="en-US" dirty="0"/>
          </a:p>
          <a:p>
            <a:pPr marL="285750" indent="-285750">
              <a:buFontTx/>
              <a:buChar char="-"/>
            </a:pPr>
            <a:r>
              <a:rPr lang="en-US" dirty="0">
                <a:hlinkClick r:id="rId11"/>
              </a:rPr>
              <a:t>https://en.wikipedia.org/wiki/Just-noticeable_difference#/media/File:Weber-Fechner_law_demo_-_circles.svg</a:t>
            </a:r>
            <a:r>
              <a:rPr lang="en-US" dirty="0"/>
              <a:t> (no changes made to the original image)</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CA" dirty="0"/>
          </a:p>
        </p:txBody>
      </p:sp>
    </p:spTree>
    <p:extLst>
      <p:ext uri="{BB962C8B-B14F-4D97-AF65-F5344CB8AC3E}">
        <p14:creationId xmlns:p14="http://schemas.microsoft.com/office/powerpoint/2010/main" val="751664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60000-D67C-50E4-4C2F-37410CEB0C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5F6A1B-B1BD-6512-46B1-3794D4CB473E}"/>
              </a:ext>
            </a:extLst>
          </p:cNvPr>
          <p:cNvSpPr>
            <a:spLocks noGrp="1"/>
          </p:cNvSpPr>
          <p:nvPr>
            <p:ph type="title"/>
          </p:nvPr>
        </p:nvSpPr>
        <p:spPr/>
        <p:txBody>
          <a:bodyPr/>
          <a:lstStyle/>
          <a:p>
            <a:r>
              <a:rPr lang="en-US" dirty="0"/>
              <a:t>References OF </a:t>
            </a:r>
            <a:r>
              <a:rPr lang="en-US" dirty="0" err="1"/>
              <a:t>IMages</a:t>
            </a:r>
            <a:endParaRPr lang="en-US" dirty="0"/>
          </a:p>
        </p:txBody>
      </p:sp>
      <p:sp>
        <p:nvSpPr>
          <p:cNvPr id="4" name="TextBox 3">
            <a:extLst>
              <a:ext uri="{FF2B5EF4-FFF2-40B4-BE49-F238E27FC236}">
                <a16:creationId xmlns:a16="http://schemas.microsoft.com/office/drawing/2014/main" id="{11E4E202-6BBC-AA83-D18A-C6F34431B458}"/>
              </a:ext>
            </a:extLst>
          </p:cNvPr>
          <p:cNvSpPr txBox="1"/>
          <p:nvPr/>
        </p:nvSpPr>
        <p:spPr>
          <a:xfrm>
            <a:off x="304800" y="1952625"/>
            <a:ext cx="10863072" cy="7848302"/>
          </a:xfrm>
          <a:prstGeom prst="rect">
            <a:avLst/>
          </a:prstGeom>
          <a:noFill/>
        </p:spPr>
        <p:txBody>
          <a:bodyPr wrap="square" rtlCol="0">
            <a:spAutoFit/>
          </a:bodyPr>
          <a:lstStyle/>
          <a:p>
            <a:r>
              <a:rPr lang="en-US" dirty="0"/>
              <a:t>Links point to images, and are ordered in order of appearance of the slide deck: (all images were in the public domain and followed proper copyright agreements):</a:t>
            </a:r>
          </a:p>
          <a:p>
            <a:pPr marL="285750" indent="-285750">
              <a:buFontTx/>
              <a:buChar char="-"/>
            </a:pPr>
            <a:r>
              <a:rPr lang="en-US" dirty="0">
                <a:hlinkClick r:id="rId2"/>
              </a:rPr>
              <a:t>https://www.psywww.com/intropsych/ch04-senses/psychophysics.html</a:t>
            </a:r>
            <a:endParaRPr lang="en-US" dirty="0"/>
          </a:p>
          <a:p>
            <a:pPr marL="285750" indent="-285750">
              <a:buFontTx/>
              <a:buChar char="-"/>
            </a:pPr>
            <a:r>
              <a:rPr lang="en-US" dirty="0">
                <a:hlinkClick r:id="rId3"/>
              </a:rPr>
              <a:t>https://en.wikipedia.org/wiki/Wilhelm_Wundt#/media/File:Wilhelm_Wundt.jpg</a:t>
            </a:r>
            <a:endParaRPr lang="en-US" dirty="0"/>
          </a:p>
          <a:p>
            <a:pPr marL="285750" indent="-285750">
              <a:buFontTx/>
              <a:buChar char="-"/>
            </a:pPr>
            <a:r>
              <a:rPr lang="en-US" dirty="0">
                <a:hlinkClick r:id="rId4"/>
              </a:rPr>
              <a:t>https://en.wikipedia.org/wiki/Wilhelm_Wundt#/media/File:Wundt-research-group.jpg</a:t>
            </a:r>
            <a:endParaRPr lang="en-US" dirty="0"/>
          </a:p>
          <a:p>
            <a:pPr marL="285750" indent="-285750">
              <a:buFontTx/>
              <a:buChar char="-"/>
            </a:pPr>
            <a:r>
              <a:rPr lang="en-US" dirty="0">
                <a:hlinkClick r:id="rId5"/>
              </a:rPr>
              <a:t>https://en.wikipedia.org/wiki/Ernst_Mach#/media/File:Ernst_Mach_01.jpg</a:t>
            </a:r>
            <a:endParaRPr lang="en-US" dirty="0"/>
          </a:p>
          <a:p>
            <a:pPr marL="285750" indent="-285750">
              <a:buFontTx/>
              <a:buChar char="-"/>
            </a:pPr>
            <a:r>
              <a:rPr lang="en-US" dirty="0">
                <a:hlinkClick r:id="rId6"/>
              </a:rPr>
              <a:t>https://en.wikipedia.org/wiki/Hermann_von_Helmholtz#/media/File:Hermann_von_Helmholtz.jpg</a:t>
            </a:r>
            <a:endParaRPr lang="en-US" dirty="0"/>
          </a:p>
          <a:p>
            <a:pPr marL="285750" indent="-285750">
              <a:buFontTx/>
              <a:buChar char="-"/>
            </a:pPr>
            <a:r>
              <a:rPr lang="en-US" dirty="0">
                <a:hlinkClick r:id="rId7"/>
              </a:rPr>
              <a:t>https://www.gestalttherapyblog.com/blog/max-wertheimer</a:t>
            </a:r>
            <a:endParaRPr lang="en-US" dirty="0"/>
          </a:p>
          <a:p>
            <a:pPr marL="285750" indent="-285750">
              <a:buFontTx/>
              <a:buChar char="-"/>
            </a:pPr>
            <a:r>
              <a:rPr lang="en-US" dirty="0">
                <a:hlinkClick r:id="rId8"/>
              </a:rPr>
              <a:t>https://m.media-amazon.com/images/I/31Z0Jj5cp7L._AC_UF1000,1000_QL80_.jpg</a:t>
            </a:r>
            <a:endParaRPr lang="en-US" dirty="0"/>
          </a:p>
          <a:p>
            <a:pPr marL="285750" indent="-285750">
              <a:buFontTx/>
              <a:buChar char="-"/>
            </a:pPr>
            <a:r>
              <a:rPr lang="en-US" dirty="0">
                <a:hlinkClick r:id="rId9"/>
              </a:rPr>
              <a:t>https://definingmomentscanada.ca/wp-content/uploads/2022/09/img_EP_hubel-weisel-toys2-1.jpg</a:t>
            </a:r>
            <a:endParaRPr lang="en-US" dirty="0"/>
          </a:p>
          <a:p>
            <a:pPr marL="285750" indent="-285750">
              <a:buFontTx/>
              <a:buChar char="-"/>
            </a:pPr>
            <a:r>
              <a:rPr lang="en-US" dirty="0">
                <a:hlinkClick r:id="rId10"/>
              </a:rPr>
              <a:t>https://definingmomentscanada.ca/wp-content/uploads/2022/09/Hubel-Experiment.jpg</a:t>
            </a:r>
            <a:r>
              <a:rPr lang="en-US" dirty="0"/>
              <a:t> - Courtesy of  Probabilistic Deep Learning with Python by Oliver Dürr, Beate Sick, and Elvis </a:t>
            </a:r>
            <a:r>
              <a:rPr lang="en-US" dirty="0" err="1"/>
              <a:t>Murina</a:t>
            </a:r>
            <a:r>
              <a:rPr lang="en-US" dirty="0"/>
              <a:t>.</a:t>
            </a:r>
          </a:p>
          <a:p>
            <a:pPr marL="285750" indent="-285750">
              <a:buFontTx/>
              <a:buChar char="-"/>
            </a:pPr>
            <a:r>
              <a:rPr lang="en-US" dirty="0">
                <a:hlinkClick r:id="rId11"/>
              </a:rPr>
              <a:t>https://tr.wikipedia.org/wiki/James_J._Gibson#/media/Dosya:JeremyGibson.jpeg</a:t>
            </a:r>
            <a:endParaRPr lang="en-US" dirty="0"/>
          </a:p>
          <a:p>
            <a:pPr marL="285750" indent="-285750">
              <a:buFontTx/>
              <a:buChar char="-"/>
            </a:pPr>
            <a:r>
              <a:rPr lang="en-US" dirty="0">
                <a:hlinkClick r:id="rId12"/>
              </a:rPr>
              <a:t>https://www.researchgate.net/publication/235626691_The_Vision_of_David_Marr</a:t>
            </a:r>
            <a:endParaRPr lang="en-US" dirty="0"/>
          </a:p>
          <a:p>
            <a:pPr marL="285750" indent="-285750">
              <a:buFontTx/>
              <a:buChar char="-"/>
            </a:pPr>
            <a:r>
              <a:rPr lang="en-US" dirty="0">
                <a:hlinkClick r:id="rId13"/>
              </a:rPr>
              <a:t>https://en.wikipedia.org/wiki/Melvyn_A._Goodale#/media/File:Photo_of_Melvyn_Goodale_taken_in_2008.jpg</a:t>
            </a:r>
            <a:r>
              <a:rPr lang="en-US" dirty="0"/>
              <a:t> (no changes made to the original image)</a:t>
            </a:r>
          </a:p>
          <a:p>
            <a:pPr marL="285750" indent="-285750">
              <a:buFontTx/>
              <a:buChar char="-"/>
            </a:pPr>
            <a:r>
              <a:rPr lang="en-US" dirty="0">
                <a:hlinkClick r:id="rId14"/>
              </a:rPr>
              <a:t>https://qbi.uq.edu.au/brain/brain-functions/visual-perception</a:t>
            </a: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CA" dirty="0"/>
          </a:p>
        </p:txBody>
      </p:sp>
    </p:spTree>
    <p:extLst>
      <p:ext uri="{BB962C8B-B14F-4D97-AF65-F5344CB8AC3E}">
        <p14:creationId xmlns:p14="http://schemas.microsoft.com/office/powerpoint/2010/main" val="1722530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427D6-BCC7-20D2-3234-C98B73161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87A53-0557-50E5-8617-B8EFF269E0A8}"/>
              </a:ext>
            </a:extLst>
          </p:cNvPr>
          <p:cNvSpPr>
            <a:spLocks noGrp="1"/>
          </p:cNvSpPr>
          <p:nvPr>
            <p:ph type="title"/>
          </p:nvPr>
        </p:nvSpPr>
        <p:spPr/>
        <p:txBody>
          <a:bodyPr/>
          <a:lstStyle/>
          <a:p>
            <a:r>
              <a:rPr lang="en-US" dirty="0"/>
              <a:t>References OF </a:t>
            </a:r>
            <a:r>
              <a:rPr lang="en-US" dirty="0" err="1"/>
              <a:t>IMages</a:t>
            </a:r>
            <a:endParaRPr lang="en-US" dirty="0"/>
          </a:p>
        </p:txBody>
      </p:sp>
      <p:sp>
        <p:nvSpPr>
          <p:cNvPr id="4" name="TextBox 3">
            <a:extLst>
              <a:ext uri="{FF2B5EF4-FFF2-40B4-BE49-F238E27FC236}">
                <a16:creationId xmlns:a16="http://schemas.microsoft.com/office/drawing/2014/main" id="{C20538EC-8548-BF46-263B-76FF42B2D174}"/>
              </a:ext>
            </a:extLst>
          </p:cNvPr>
          <p:cNvSpPr txBox="1"/>
          <p:nvPr/>
        </p:nvSpPr>
        <p:spPr>
          <a:xfrm>
            <a:off x="304800" y="1952625"/>
            <a:ext cx="10863072" cy="4524315"/>
          </a:xfrm>
          <a:prstGeom prst="rect">
            <a:avLst/>
          </a:prstGeom>
          <a:noFill/>
        </p:spPr>
        <p:txBody>
          <a:bodyPr wrap="square" rtlCol="0">
            <a:spAutoFit/>
          </a:bodyPr>
          <a:lstStyle/>
          <a:p>
            <a:r>
              <a:rPr lang="en-US" dirty="0"/>
              <a:t>Links point to images, and are ordered in order of appearance of the slide deck: (all images were in the public domain and followed proper copyright agreements):</a:t>
            </a:r>
          </a:p>
          <a:p>
            <a:pPr marL="285750" indent="-285750">
              <a:buFontTx/>
              <a:buChar char="-"/>
            </a:pPr>
            <a:r>
              <a:rPr lang="en-US" dirty="0">
                <a:hlinkClick r:id="rId2"/>
              </a:rPr>
              <a:t>https://en.wikipedia.org/wiki/Ian_P._Howard#/media/File:Ian-&amp;-Einstein.jpg</a:t>
            </a:r>
            <a:endParaRPr lang="en-US" dirty="0"/>
          </a:p>
          <a:p>
            <a:pPr marL="285750" indent="-285750">
              <a:buFontTx/>
              <a:buChar char="-"/>
            </a:pPr>
            <a:r>
              <a:rPr lang="en-US" dirty="0">
                <a:hlinkClick r:id="rId3"/>
              </a:rPr>
              <a:t>https://health.yorku.ca/health-profiles/index.php?mid=4469</a:t>
            </a:r>
            <a:endParaRPr lang="en-US" dirty="0"/>
          </a:p>
          <a:p>
            <a:pPr marL="285750" indent="-285750">
              <a:buFontTx/>
              <a:buChar char="-"/>
            </a:pPr>
            <a:r>
              <a:rPr lang="en-US" dirty="0">
                <a:hlinkClick r:id="rId4"/>
              </a:rPr>
              <a:t>https://www.freepik.com/premium-vector/tree-branch-clipart-vector-icon-sticker-illustration_249711125.htm#fromView=keyword&amp;page=1&amp;position=12&amp;uuid=b46218e8-1cda-470b-84f2-05838d148c1a</a:t>
            </a: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CA" dirty="0"/>
          </a:p>
        </p:txBody>
      </p:sp>
    </p:spTree>
    <p:extLst>
      <p:ext uri="{BB962C8B-B14F-4D97-AF65-F5344CB8AC3E}">
        <p14:creationId xmlns:p14="http://schemas.microsoft.com/office/powerpoint/2010/main" val="898331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89000"/>
            <a:ext cx="12192000" cy="4924425"/>
          </a:xfrm>
          <a:prstGeom prst="rect">
            <a:avLst/>
          </a:prstGeom>
          <a:noFill/>
        </p:spPr>
        <p:txBody>
          <a:bodyPr wrap="square" rtlCol="0">
            <a:spAutoFit/>
          </a:bodyPr>
          <a:lstStyle/>
          <a:p>
            <a:pPr algn="ctr"/>
            <a:r>
              <a:rPr lang="en-US" sz="19900" dirty="0">
                <a:solidFill>
                  <a:srgbClr val="FF0000"/>
                </a:solidFill>
              </a:rPr>
              <a:t>🍎</a:t>
            </a:r>
          </a:p>
          <a:p>
            <a:pPr algn="ctr"/>
            <a:r>
              <a:rPr lang="en-US" sz="11500" dirty="0"/>
              <a:t>Any questions?</a:t>
            </a:r>
          </a:p>
        </p:txBody>
      </p:sp>
    </p:spTree>
    <p:extLst>
      <p:ext uri="{BB962C8B-B14F-4D97-AF65-F5344CB8AC3E}">
        <p14:creationId xmlns:p14="http://schemas.microsoft.com/office/powerpoint/2010/main" val="687811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391886"/>
            <a:ext cx="9720072" cy="2084832"/>
          </a:xfrm>
        </p:spPr>
        <p:txBody>
          <a:bodyPr>
            <a:normAutofit/>
          </a:bodyPr>
          <a:lstStyle/>
          <a:p>
            <a:r>
              <a:rPr lang="en-US" sz="5400" b="1" dirty="0">
                <a:solidFill>
                  <a:srgbClr val="7030A0"/>
                </a:solidFill>
              </a:rPr>
              <a:t>Background Color indicates progression through time </a:t>
            </a:r>
            <a:endParaRPr lang="en-US" b="1" dirty="0">
              <a:solidFill>
                <a:srgbClr val="7030A0"/>
              </a:solidFill>
            </a:endParaRPr>
          </a:p>
        </p:txBody>
      </p:sp>
      <p:sp>
        <p:nvSpPr>
          <p:cNvPr id="4" name="Rectangle 3"/>
          <p:cNvSpPr/>
          <p:nvPr/>
        </p:nvSpPr>
        <p:spPr>
          <a:xfrm>
            <a:off x="1103957" y="2913021"/>
            <a:ext cx="3038421" cy="27040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solidFill>
                  <a:schemeClr val="bg2"/>
                </a:solidFill>
              </a:rPr>
              <a:t>BCE and Middle ages</a:t>
            </a:r>
          </a:p>
        </p:txBody>
      </p:sp>
      <p:sp>
        <p:nvSpPr>
          <p:cNvPr id="5" name="Rectangle 4"/>
          <p:cNvSpPr/>
          <p:nvPr/>
        </p:nvSpPr>
        <p:spPr>
          <a:xfrm>
            <a:off x="4444782" y="2913018"/>
            <a:ext cx="3038421" cy="27040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2"/>
                </a:solidFill>
              </a:rPr>
              <a:t>Recent History</a:t>
            </a:r>
          </a:p>
        </p:txBody>
      </p:sp>
      <p:sp>
        <p:nvSpPr>
          <p:cNvPr id="6" name="Rectangle 5"/>
          <p:cNvSpPr/>
          <p:nvPr/>
        </p:nvSpPr>
        <p:spPr>
          <a:xfrm>
            <a:off x="7785608" y="2913018"/>
            <a:ext cx="3038421" cy="270401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b="1" dirty="0">
                <a:solidFill>
                  <a:schemeClr val="tx2"/>
                </a:solidFill>
              </a:rPr>
              <a:t>Present Day</a:t>
            </a:r>
          </a:p>
        </p:txBody>
      </p:sp>
    </p:spTree>
    <p:extLst>
      <p:ext uri="{BB962C8B-B14F-4D97-AF65-F5344CB8AC3E}">
        <p14:creationId xmlns:p14="http://schemas.microsoft.com/office/powerpoint/2010/main" val="30430409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solidFill>
                  <a:srgbClr val="7030A0"/>
                </a:solidFill>
              </a:rPr>
              <a:t>Content / Biological Topic</a:t>
            </a:r>
          </a:p>
        </p:txBody>
      </p:sp>
      <p:sp>
        <p:nvSpPr>
          <p:cNvPr id="7" name="TextBox 6"/>
          <p:cNvSpPr txBox="1"/>
          <p:nvPr/>
        </p:nvSpPr>
        <p:spPr>
          <a:xfrm>
            <a:off x="849086" y="2338251"/>
            <a:ext cx="10567851" cy="707886"/>
          </a:xfrm>
          <a:prstGeom prst="rect">
            <a:avLst/>
          </a:prstGeom>
          <a:noFill/>
        </p:spPr>
        <p:txBody>
          <a:bodyPr wrap="square" rtlCol="0">
            <a:spAutoFit/>
          </a:bodyPr>
          <a:lstStyle/>
          <a:p>
            <a:r>
              <a:rPr lang="en-US" sz="4000" dirty="0">
                <a:solidFill>
                  <a:srgbClr val="7030A0"/>
                </a:solidFill>
              </a:rPr>
              <a:t>Before we begin</a:t>
            </a:r>
          </a:p>
        </p:txBody>
      </p:sp>
      <p:pic>
        <p:nvPicPr>
          <p:cNvPr id="2050" name="Picture 2" descr="harrislab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182" y="3299556"/>
            <a:ext cx="3463018" cy="25877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erson about to touch the calm wa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44840" y="3299555"/>
            <a:ext cx="3881667" cy="2587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n in black crew neck t-shirt wearing black sunglasses holding black smartpho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9795" y="3237558"/>
            <a:ext cx="3603625" cy="36204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erson holding pink and white dumbbell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84387" y="38733"/>
            <a:ext cx="2132550" cy="319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093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Ancient Philosophers - Sense</a:t>
            </a:r>
          </a:p>
        </p:txBody>
      </p:sp>
      <p:pic>
        <p:nvPicPr>
          <p:cNvPr id="1026" name="Picture 2" descr="undefin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761232"/>
            <a:ext cx="2169613" cy="32544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43207" y="3267434"/>
            <a:ext cx="2778098" cy="37167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2275056"/>
            <a:ext cx="2560320" cy="1508105"/>
          </a:xfrm>
          <a:prstGeom prst="rect">
            <a:avLst/>
          </a:prstGeom>
          <a:noFill/>
        </p:spPr>
        <p:txBody>
          <a:bodyPr wrap="square" rtlCol="0">
            <a:spAutoFit/>
          </a:bodyPr>
          <a:lstStyle/>
          <a:p>
            <a:r>
              <a:rPr lang="en-US" sz="3600" dirty="0">
                <a:solidFill>
                  <a:schemeClr val="bg1"/>
                </a:solidFill>
              </a:rPr>
              <a:t>Plato</a:t>
            </a:r>
          </a:p>
          <a:p>
            <a:r>
              <a:rPr lang="en-US" sz="2800" dirty="0">
                <a:solidFill>
                  <a:schemeClr val="bg1"/>
                </a:solidFill>
              </a:rPr>
              <a:t>(430 BCE – 350 BCE)</a:t>
            </a:r>
          </a:p>
        </p:txBody>
      </p:sp>
      <p:sp>
        <p:nvSpPr>
          <p:cNvPr id="7" name="TextBox 6"/>
          <p:cNvSpPr txBox="1"/>
          <p:nvPr/>
        </p:nvSpPr>
        <p:spPr>
          <a:xfrm>
            <a:off x="3792647" y="6211669"/>
            <a:ext cx="5766557" cy="1200329"/>
          </a:xfrm>
          <a:prstGeom prst="rect">
            <a:avLst/>
          </a:prstGeom>
          <a:noFill/>
        </p:spPr>
        <p:txBody>
          <a:bodyPr wrap="square" rtlCol="0">
            <a:spAutoFit/>
          </a:bodyPr>
          <a:lstStyle/>
          <a:p>
            <a:r>
              <a:rPr lang="en-US" sz="3600" dirty="0">
                <a:solidFill>
                  <a:schemeClr val="bg1"/>
                </a:solidFill>
              </a:rPr>
              <a:t>Aristotle </a:t>
            </a:r>
            <a:r>
              <a:rPr lang="en-US" sz="2800" dirty="0">
                <a:solidFill>
                  <a:schemeClr val="bg1"/>
                </a:solidFill>
              </a:rPr>
              <a:t>(380 BCE – 320 BCE)</a:t>
            </a:r>
          </a:p>
          <a:p>
            <a:r>
              <a:rPr lang="en-US" sz="3600" dirty="0">
                <a:solidFill>
                  <a:schemeClr val="bg1"/>
                </a:solidFill>
              </a:rPr>
              <a:t> </a:t>
            </a:r>
          </a:p>
        </p:txBody>
      </p:sp>
      <p:sp>
        <p:nvSpPr>
          <p:cNvPr id="5" name="Cloud 4"/>
          <p:cNvSpPr/>
          <p:nvPr/>
        </p:nvSpPr>
        <p:spPr>
          <a:xfrm>
            <a:off x="1729124" y="2161868"/>
            <a:ext cx="4219956" cy="2773399"/>
          </a:xfrm>
          <a:prstGeom prst="cloud">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TextBox 5"/>
          <p:cNvSpPr txBox="1"/>
          <p:nvPr/>
        </p:nvSpPr>
        <p:spPr>
          <a:xfrm rot="20092306">
            <a:off x="1890461" y="2837893"/>
            <a:ext cx="2072640" cy="369332"/>
          </a:xfrm>
          <a:prstGeom prst="rect">
            <a:avLst/>
          </a:prstGeom>
          <a:noFill/>
        </p:spPr>
        <p:txBody>
          <a:bodyPr wrap="square" rtlCol="0">
            <a:spAutoFit/>
          </a:bodyPr>
          <a:lstStyle/>
          <a:p>
            <a:r>
              <a:rPr lang="en-US" dirty="0"/>
              <a:t>Perception?</a:t>
            </a:r>
          </a:p>
        </p:txBody>
      </p:sp>
      <p:sp>
        <p:nvSpPr>
          <p:cNvPr id="10" name="TextBox 9"/>
          <p:cNvSpPr txBox="1"/>
          <p:nvPr/>
        </p:nvSpPr>
        <p:spPr>
          <a:xfrm rot="2050430">
            <a:off x="1911209" y="4048624"/>
            <a:ext cx="2072640" cy="369332"/>
          </a:xfrm>
          <a:prstGeom prst="rect">
            <a:avLst/>
          </a:prstGeom>
          <a:noFill/>
        </p:spPr>
        <p:txBody>
          <a:bodyPr wrap="square" rtlCol="0">
            <a:spAutoFit/>
          </a:bodyPr>
          <a:lstStyle/>
          <a:p>
            <a:r>
              <a:rPr lang="en-US" dirty="0"/>
              <a:t>Knowledge?</a:t>
            </a:r>
          </a:p>
        </p:txBody>
      </p:sp>
      <p:sp>
        <p:nvSpPr>
          <p:cNvPr id="11" name="TextBox 10"/>
          <p:cNvSpPr txBox="1"/>
          <p:nvPr/>
        </p:nvSpPr>
        <p:spPr>
          <a:xfrm rot="20092306">
            <a:off x="2733630" y="2923901"/>
            <a:ext cx="2072640" cy="369332"/>
          </a:xfrm>
          <a:prstGeom prst="rect">
            <a:avLst/>
          </a:prstGeom>
          <a:noFill/>
        </p:spPr>
        <p:txBody>
          <a:bodyPr wrap="square" rtlCol="0">
            <a:spAutoFit/>
          </a:bodyPr>
          <a:lstStyle/>
          <a:p>
            <a:r>
              <a:rPr lang="en-US" dirty="0"/>
              <a:t>Senses?</a:t>
            </a:r>
          </a:p>
        </p:txBody>
      </p:sp>
      <p:sp>
        <p:nvSpPr>
          <p:cNvPr id="12" name="TextBox 11"/>
          <p:cNvSpPr txBox="1"/>
          <p:nvPr/>
        </p:nvSpPr>
        <p:spPr>
          <a:xfrm rot="20092306">
            <a:off x="3286134" y="3315557"/>
            <a:ext cx="2072640" cy="369332"/>
          </a:xfrm>
          <a:prstGeom prst="rect">
            <a:avLst/>
          </a:prstGeom>
          <a:noFill/>
        </p:spPr>
        <p:txBody>
          <a:bodyPr wrap="square" rtlCol="0">
            <a:spAutoFit/>
          </a:bodyPr>
          <a:lstStyle/>
          <a:p>
            <a:r>
              <a:rPr lang="en-US" b="1" dirty="0"/>
              <a:t>Theory of forms</a:t>
            </a:r>
          </a:p>
        </p:txBody>
      </p:sp>
      <p:sp>
        <p:nvSpPr>
          <p:cNvPr id="13" name="Cloud 12"/>
          <p:cNvSpPr/>
          <p:nvPr/>
        </p:nvSpPr>
        <p:spPr>
          <a:xfrm>
            <a:off x="5561373" y="1070555"/>
            <a:ext cx="5545894" cy="3644819"/>
          </a:xfrm>
          <a:prstGeom prst="cloud">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flipV="1">
            <a:off x="3305794" y="2501309"/>
            <a:ext cx="3392186" cy="241891"/>
          </a:xfrm>
          <a:prstGeom prst="straightConnector1">
            <a:avLst/>
          </a:prstGeom>
          <a:ln w="76200">
            <a:solidFill>
              <a:srgbClr val="00B0F0"/>
            </a:solidFill>
            <a:tailEnd type="triangle"/>
          </a:ln>
        </p:spPr>
        <p:style>
          <a:lnRef idx="3">
            <a:schemeClr val="accent6"/>
          </a:lnRef>
          <a:fillRef idx="0">
            <a:schemeClr val="accent6"/>
          </a:fillRef>
          <a:effectRef idx="2">
            <a:schemeClr val="accent6"/>
          </a:effectRef>
          <a:fontRef idx="minor">
            <a:schemeClr val="tx1"/>
          </a:fontRef>
        </p:style>
      </p:cxnSp>
      <p:sp>
        <p:nvSpPr>
          <p:cNvPr id="16" name="TextBox 15"/>
          <p:cNvSpPr txBox="1"/>
          <p:nvPr/>
        </p:nvSpPr>
        <p:spPr>
          <a:xfrm rot="21225809">
            <a:off x="6556892" y="1626958"/>
            <a:ext cx="3391563" cy="369332"/>
          </a:xfrm>
          <a:prstGeom prst="rect">
            <a:avLst/>
          </a:prstGeom>
          <a:noFill/>
        </p:spPr>
        <p:txBody>
          <a:bodyPr wrap="square" rtlCol="0">
            <a:spAutoFit/>
          </a:bodyPr>
          <a:lstStyle/>
          <a:p>
            <a:r>
              <a:rPr lang="en-US" dirty="0"/>
              <a:t>Intellect and perception?</a:t>
            </a:r>
          </a:p>
        </p:txBody>
      </p:sp>
      <p:cxnSp>
        <p:nvCxnSpPr>
          <p:cNvPr id="17" name="Straight Arrow Connector 16"/>
          <p:cNvCxnSpPr/>
          <p:nvPr/>
        </p:nvCxnSpPr>
        <p:spPr>
          <a:xfrm>
            <a:off x="9000902" y="1905756"/>
            <a:ext cx="442305" cy="547724"/>
          </a:xfrm>
          <a:prstGeom prst="straightConnector1">
            <a:avLst/>
          </a:prstGeom>
          <a:ln w="76200">
            <a:solidFill>
              <a:srgbClr val="00B0F0"/>
            </a:solidFill>
            <a:tailEnd type="triangle"/>
          </a:ln>
        </p:spPr>
        <p:style>
          <a:lnRef idx="3">
            <a:schemeClr val="accent6"/>
          </a:lnRef>
          <a:fillRef idx="0">
            <a:schemeClr val="accent6"/>
          </a:fillRef>
          <a:effectRef idx="2">
            <a:schemeClr val="accent6"/>
          </a:effectRef>
          <a:fontRef idx="minor">
            <a:schemeClr val="tx1"/>
          </a:fontRef>
        </p:style>
      </p:cxnSp>
      <p:sp>
        <p:nvSpPr>
          <p:cNvPr id="20" name="TextBox 19"/>
          <p:cNvSpPr txBox="1"/>
          <p:nvPr/>
        </p:nvSpPr>
        <p:spPr>
          <a:xfrm rot="21225809">
            <a:off x="8881323" y="2542433"/>
            <a:ext cx="1522500" cy="369332"/>
          </a:xfrm>
          <a:prstGeom prst="rect">
            <a:avLst/>
          </a:prstGeom>
          <a:noFill/>
        </p:spPr>
        <p:txBody>
          <a:bodyPr wrap="square" rtlCol="0">
            <a:spAutoFit/>
          </a:bodyPr>
          <a:lstStyle/>
          <a:p>
            <a:r>
              <a:rPr lang="en-US" b="1" dirty="0"/>
              <a:t>Empiricism</a:t>
            </a:r>
          </a:p>
        </p:txBody>
      </p:sp>
      <p:sp>
        <p:nvSpPr>
          <p:cNvPr id="18" name="TextBox 17"/>
          <p:cNvSpPr txBox="1"/>
          <p:nvPr/>
        </p:nvSpPr>
        <p:spPr>
          <a:xfrm rot="569256">
            <a:off x="6478437" y="2850516"/>
            <a:ext cx="2322488" cy="923330"/>
          </a:xfrm>
          <a:prstGeom prst="rect">
            <a:avLst/>
          </a:prstGeom>
          <a:noFill/>
        </p:spPr>
        <p:txBody>
          <a:bodyPr wrap="square" rtlCol="0">
            <a:spAutoFit/>
          </a:bodyPr>
          <a:lstStyle/>
          <a:p>
            <a:pPr algn="ctr"/>
            <a:r>
              <a:rPr lang="en-US" b="1" dirty="0"/>
              <a:t>Distinction Between Sensation and Perception</a:t>
            </a:r>
          </a:p>
        </p:txBody>
      </p:sp>
      <p:cxnSp>
        <p:nvCxnSpPr>
          <p:cNvPr id="19" name="Straight Arrow Connector 18"/>
          <p:cNvCxnSpPr/>
          <p:nvPr/>
        </p:nvCxnSpPr>
        <p:spPr>
          <a:xfrm flipH="1">
            <a:off x="7892115" y="2006037"/>
            <a:ext cx="375866" cy="755934"/>
          </a:xfrm>
          <a:prstGeom prst="straightConnector1">
            <a:avLst/>
          </a:prstGeom>
          <a:ln w="76200">
            <a:solidFill>
              <a:srgbClr val="00B0F0"/>
            </a:solidFill>
            <a:tailEnd type="triangle"/>
          </a:ln>
        </p:spPr>
        <p:style>
          <a:lnRef idx="3">
            <a:schemeClr val="accent6"/>
          </a:lnRef>
          <a:fillRef idx="0">
            <a:schemeClr val="accent6"/>
          </a:fillRef>
          <a:effectRef idx="2">
            <a:schemeClr val="accent6"/>
          </a:effectRef>
          <a:fontRef idx="minor">
            <a:schemeClr val="tx1"/>
          </a:fontRef>
        </p:style>
      </p:cxnSp>
      <p:sp>
        <p:nvSpPr>
          <p:cNvPr id="21" name="Rectangle 20"/>
          <p:cNvSpPr/>
          <p:nvPr/>
        </p:nvSpPr>
        <p:spPr>
          <a:xfrm>
            <a:off x="2169612" y="5516370"/>
            <a:ext cx="7273595" cy="461665"/>
          </a:xfrm>
          <a:prstGeom prst="rect">
            <a:avLst/>
          </a:prstGeom>
        </p:spPr>
        <p:txBody>
          <a:bodyPr wrap="square">
            <a:spAutoFit/>
          </a:bodyPr>
          <a:lstStyle/>
          <a:p>
            <a:pPr marL="457200" indent="-457200" algn="ctr">
              <a:buAutoNum type="arabicPeriod"/>
            </a:pPr>
            <a:r>
              <a:rPr lang="en-US" sz="2400" dirty="0">
                <a:solidFill>
                  <a:srgbClr val="FFFF00"/>
                </a:solidFill>
              </a:rPr>
              <a:t>STARTED THE SCIENCE/PHILOSOPHY</a:t>
            </a:r>
          </a:p>
        </p:txBody>
      </p:sp>
    </p:spTree>
    <p:extLst>
      <p:ext uri="{BB962C8B-B14F-4D97-AF65-F5344CB8AC3E}">
        <p14:creationId xmlns:p14="http://schemas.microsoft.com/office/powerpoint/2010/main" val="5629288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fade">
                                      <p:cBhvr>
                                        <p:cTn id="42" dur="500"/>
                                        <p:tgtEl>
                                          <p:spTgt spid="10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10" presetClass="entr" presetSubtype="0" fill="hold"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5" grpId="0" animBg="1"/>
      <p:bldP spid="6" grpId="0"/>
      <p:bldP spid="10" grpId="0"/>
      <p:bldP spid="11" grpId="0"/>
      <p:bldP spid="12" grpId="0"/>
      <p:bldP spid="13" grpId="0" animBg="1"/>
      <p:bldP spid="16" grpId="0"/>
      <p:bldP spid="20" grpId="0"/>
      <p:bldP spid="18"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Ancient Philosophers PT.2</a:t>
            </a:r>
          </a:p>
        </p:txBody>
      </p:sp>
      <p:pic>
        <p:nvPicPr>
          <p:cNvPr id="4102" name="Picture 6" descr="undefin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714" y="1630897"/>
            <a:ext cx="1542236" cy="154223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567376" y="3244334"/>
            <a:ext cx="184731" cy="369332"/>
          </a:xfrm>
          <a:prstGeom prst="rect">
            <a:avLst/>
          </a:prstGeom>
        </p:spPr>
        <p:txBody>
          <a:bodyPr wrap="none">
            <a:spAutoFit/>
          </a:bodyPr>
          <a:lstStyle/>
          <a:p>
            <a:endParaRPr lang="en-US" dirty="0"/>
          </a:p>
        </p:txBody>
      </p:sp>
      <p:sp>
        <p:nvSpPr>
          <p:cNvPr id="12" name="Rectangle 11"/>
          <p:cNvSpPr/>
          <p:nvPr/>
        </p:nvSpPr>
        <p:spPr>
          <a:xfrm>
            <a:off x="838" y="2222662"/>
            <a:ext cx="1721946" cy="1200329"/>
          </a:xfrm>
          <a:prstGeom prst="rect">
            <a:avLst/>
          </a:prstGeom>
        </p:spPr>
        <p:txBody>
          <a:bodyPr wrap="none">
            <a:spAutoFit/>
          </a:bodyPr>
          <a:lstStyle/>
          <a:p>
            <a:r>
              <a:rPr lang="en-US" sz="3600" dirty="0">
                <a:solidFill>
                  <a:schemeClr val="bg1"/>
                </a:solidFill>
              </a:rPr>
              <a:t>Euclid</a:t>
            </a:r>
          </a:p>
          <a:p>
            <a:r>
              <a:rPr lang="en-US" sz="3600" dirty="0">
                <a:solidFill>
                  <a:schemeClr val="bg1"/>
                </a:solidFill>
              </a:rPr>
              <a:t>(</a:t>
            </a:r>
            <a:r>
              <a:rPr lang="en-US" sz="2400" dirty="0">
                <a:solidFill>
                  <a:schemeClr val="bg1"/>
                </a:solidFill>
              </a:rPr>
              <a:t>300 BCE</a:t>
            </a:r>
            <a:r>
              <a:rPr lang="en-US" sz="3600" dirty="0">
                <a:solidFill>
                  <a:schemeClr val="bg1"/>
                </a:solidFill>
              </a:rPr>
              <a:t>)</a:t>
            </a:r>
            <a:endParaRPr lang="en-US" sz="3600" dirty="0"/>
          </a:p>
        </p:txBody>
      </p:sp>
      <p:sp>
        <p:nvSpPr>
          <p:cNvPr id="14" name="Rectangle 13"/>
          <p:cNvSpPr/>
          <p:nvPr/>
        </p:nvSpPr>
        <p:spPr>
          <a:xfrm>
            <a:off x="3671792" y="1986516"/>
            <a:ext cx="6319933" cy="830997"/>
          </a:xfrm>
          <a:prstGeom prst="rect">
            <a:avLst/>
          </a:prstGeom>
        </p:spPr>
        <p:txBody>
          <a:bodyPr wrap="square">
            <a:spAutoFit/>
          </a:bodyPr>
          <a:lstStyle/>
          <a:p>
            <a:pPr marL="457200" indent="-457200">
              <a:buAutoNum type="arabicPeriod"/>
            </a:pPr>
            <a:r>
              <a:rPr lang="en-US" sz="2400" dirty="0">
                <a:solidFill>
                  <a:srgbClr val="FFFF00"/>
                </a:solidFill>
              </a:rPr>
              <a:t>Defined Space</a:t>
            </a:r>
          </a:p>
          <a:p>
            <a:pPr marL="457200" indent="-457200">
              <a:buAutoNum type="arabicPeriod"/>
            </a:pPr>
            <a:r>
              <a:rPr lang="en-US" sz="2400" dirty="0">
                <a:solidFill>
                  <a:srgbClr val="FFFF00"/>
                </a:solidFill>
              </a:rPr>
              <a:t>Worked on size/distance perception</a:t>
            </a:r>
          </a:p>
        </p:txBody>
      </p:sp>
      <p:cxnSp>
        <p:nvCxnSpPr>
          <p:cNvPr id="6" name="Straight Arrow Connector 5"/>
          <p:cNvCxnSpPr/>
          <p:nvPr/>
        </p:nvCxnSpPr>
        <p:spPr>
          <a:xfrm>
            <a:off x="7162033" y="6486525"/>
            <a:ext cx="47529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962775" y="5273899"/>
            <a:ext cx="5229225" cy="1077218"/>
          </a:xfrm>
          <a:prstGeom prst="rect">
            <a:avLst/>
          </a:prstGeom>
          <a:noFill/>
        </p:spPr>
        <p:txBody>
          <a:bodyPr wrap="square" rtlCol="0">
            <a:spAutoFit/>
          </a:bodyPr>
          <a:lstStyle/>
          <a:p>
            <a:r>
              <a:rPr lang="en-US" sz="3200" b="1" dirty="0">
                <a:solidFill>
                  <a:schemeClr val="bg2"/>
                </a:solidFill>
              </a:rPr>
              <a:t>300 BCE -&gt; 1600s</a:t>
            </a:r>
          </a:p>
          <a:p>
            <a:r>
              <a:rPr lang="en-US" sz="3200" b="1" dirty="0">
                <a:solidFill>
                  <a:schemeClr val="bg2"/>
                </a:solidFill>
              </a:rPr>
              <a:t>- lots of physiology work</a:t>
            </a:r>
          </a:p>
        </p:txBody>
      </p:sp>
      <p:pic>
        <p:nvPicPr>
          <p:cNvPr id="1026" name="Picture 2" descr="undefined">
            <a:extLst>
              <a:ext uri="{FF2B5EF4-FFF2-40B4-BE49-F238E27FC236}">
                <a16:creationId xmlns:a16="http://schemas.microsoft.com/office/drawing/2014/main" id="{4BAD8E77-3AE1-0B1F-105B-2C4EC9BD43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5640" y="3317994"/>
            <a:ext cx="4182484" cy="36136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CB8CC0-6B02-F509-A31C-1DF129AEFBB0}"/>
              </a:ext>
            </a:extLst>
          </p:cNvPr>
          <p:cNvPicPr>
            <a:picLocks noChangeAspect="1"/>
          </p:cNvPicPr>
          <p:nvPr/>
        </p:nvPicPr>
        <p:blipFill>
          <a:blip r:embed="rId5"/>
          <a:stretch>
            <a:fillRect/>
          </a:stretch>
        </p:blipFill>
        <p:spPr>
          <a:xfrm>
            <a:off x="3416950" y="3272120"/>
            <a:ext cx="3292322" cy="3488819"/>
          </a:xfrm>
          <a:prstGeom prst="rect">
            <a:avLst/>
          </a:prstGeom>
        </p:spPr>
      </p:pic>
    </p:spTree>
    <p:extLst>
      <p:ext uri="{BB962C8B-B14F-4D97-AF65-F5344CB8AC3E}">
        <p14:creationId xmlns:p14="http://schemas.microsoft.com/office/powerpoint/2010/main" val="372648983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2"/>
                                        </p:tgtEl>
                                        <p:attrNameLst>
                                          <p:attrName>style.visibility</p:attrName>
                                        </p:attrNameLst>
                                      </p:cBhvr>
                                      <p:to>
                                        <p:strVal val="visible"/>
                                      </p:to>
                                    </p:set>
                                    <p:animEffect transition="in" filter="fade">
                                      <p:cBhvr>
                                        <p:cTn id="17" dur="500"/>
                                        <p:tgtEl>
                                          <p:spTgt spid="410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Pre Scientific revolution (1600s) – 1800 </a:t>
            </a:r>
          </a:p>
        </p:txBody>
      </p:sp>
      <p:pic>
        <p:nvPicPr>
          <p:cNvPr id="5122" name="Picture 2" descr="René Descartes - Wikipedia"/>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2835275"/>
            <a:ext cx="3288051" cy="40227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undefin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88741" y="5834940"/>
            <a:ext cx="762000" cy="114299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3"/>
          <p:cNvSpPr/>
          <p:nvPr/>
        </p:nvSpPr>
        <p:spPr>
          <a:xfrm>
            <a:off x="1758700" y="2295547"/>
            <a:ext cx="2532393" cy="172386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rot="21225809">
            <a:off x="2122996" y="2576800"/>
            <a:ext cx="1522500" cy="369332"/>
          </a:xfrm>
          <a:prstGeom prst="rect">
            <a:avLst/>
          </a:prstGeom>
          <a:noFill/>
        </p:spPr>
        <p:txBody>
          <a:bodyPr wrap="square" rtlCol="0">
            <a:spAutoFit/>
          </a:bodyPr>
          <a:lstStyle/>
          <a:p>
            <a:r>
              <a:rPr lang="en-US" b="1" dirty="0"/>
              <a:t>Empiricism</a:t>
            </a:r>
          </a:p>
        </p:txBody>
      </p:sp>
      <p:sp>
        <p:nvSpPr>
          <p:cNvPr id="10" name="TextBox 9"/>
          <p:cNvSpPr txBox="1"/>
          <p:nvPr/>
        </p:nvSpPr>
        <p:spPr>
          <a:xfrm rot="21225809">
            <a:off x="2615389" y="2878087"/>
            <a:ext cx="1522500" cy="923330"/>
          </a:xfrm>
          <a:prstGeom prst="rect">
            <a:avLst/>
          </a:prstGeom>
          <a:noFill/>
        </p:spPr>
        <p:txBody>
          <a:bodyPr wrap="square" rtlCol="0">
            <a:spAutoFit/>
          </a:bodyPr>
          <a:lstStyle/>
          <a:p>
            <a:r>
              <a:rPr lang="en-US" b="1" dirty="0"/>
              <a:t>Start of the </a:t>
            </a:r>
          </a:p>
          <a:p>
            <a:r>
              <a:rPr lang="en-US" b="1" dirty="0"/>
              <a:t>Scientific method</a:t>
            </a:r>
          </a:p>
        </p:txBody>
      </p:sp>
      <p:sp>
        <p:nvSpPr>
          <p:cNvPr id="8" name="Rectangle 7"/>
          <p:cNvSpPr/>
          <p:nvPr/>
        </p:nvSpPr>
        <p:spPr>
          <a:xfrm>
            <a:off x="-26860" y="1807359"/>
            <a:ext cx="2846048" cy="954107"/>
          </a:xfrm>
          <a:prstGeom prst="rect">
            <a:avLst/>
          </a:prstGeom>
        </p:spPr>
        <p:txBody>
          <a:bodyPr wrap="square">
            <a:spAutoFit/>
          </a:bodyPr>
          <a:lstStyle/>
          <a:p>
            <a:r>
              <a:rPr lang="en-US" sz="2800" dirty="0">
                <a:solidFill>
                  <a:schemeClr val="bg2"/>
                </a:solidFill>
              </a:rPr>
              <a:t>René Descartes (1596–1650)</a:t>
            </a:r>
          </a:p>
        </p:txBody>
      </p:sp>
      <p:pic>
        <p:nvPicPr>
          <p:cNvPr id="14" name="Picture 2" descr="William Molyneux - Wikip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4880" y="3707252"/>
            <a:ext cx="2677603" cy="31833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6"/>
          <a:stretch>
            <a:fillRect/>
          </a:stretch>
        </p:blipFill>
        <p:spPr>
          <a:xfrm>
            <a:off x="5828036" y="5287148"/>
            <a:ext cx="1774722" cy="1603477"/>
          </a:xfrm>
          <a:prstGeom prst="rect">
            <a:avLst/>
          </a:prstGeom>
        </p:spPr>
      </p:pic>
      <p:sp>
        <p:nvSpPr>
          <p:cNvPr id="17" name="Rectangle 16"/>
          <p:cNvSpPr/>
          <p:nvPr/>
        </p:nvSpPr>
        <p:spPr>
          <a:xfrm>
            <a:off x="3925191" y="2587407"/>
            <a:ext cx="2270926" cy="1138773"/>
          </a:xfrm>
          <a:prstGeom prst="rect">
            <a:avLst/>
          </a:prstGeom>
        </p:spPr>
        <p:txBody>
          <a:bodyPr wrap="square">
            <a:spAutoFit/>
          </a:bodyPr>
          <a:lstStyle/>
          <a:p>
            <a:pPr algn="ctr"/>
            <a:r>
              <a:rPr lang="en-US" sz="2400" b="1" dirty="0">
                <a:solidFill>
                  <a:schemeClr val="bg2"/>
                </a:solidFill>
              </a:rPr>
              <a:t>William </a:t>
            </a:r>
            <a:r>
              <a:rPr lang="en-US" sz="2400" b="1" dirty="0" err="1">
                <a:solidFill>
                  <a:schemeClr val="bg2"/>
                </a:solidFill>
              </a:rPr>
              <a:t>Molyneux</a:t>
            </a:r>
            <a:r>
              <a:rPr lang="en-US" sz="2400" b="1" dirty="0">
                <a:solidFill>
                  <a:schemeClr val="bg2"/>
                </a:solidFill>
              </a:rPr>
              <a:t> </a:t>
            </a:r>
            <a:r>
              <a:rPr lang="en-US" sz="2000" b="1" dirty="0">
                <a:solidFill>
                  <a:schemeClr val="bg2"/>
                </a:solidFill>
              </a:rPr>
              <a:t>(1656–1698)</a:t>
            </a:r>
            <a:endParaRPr lang="en-US" sz="2000" dirty="0">
              <a:solidFill>
                <a:schemeClr val="bg2"/>
              </a:solidFill>
            </a:endParaRPr>
          </a:p>
        </p:txBody>
      </p:sp>
      <p:pic>
        <p:nvPicPr>
          <p:cNvPr id="15" name="Picture 6" descr="Cubes - Intermediate Geometr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59883" y="3707251"/>
            <a:ext cx="1742875" cy="1683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undefine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3997" y="5266182"/>
            <a:ext cx="756763" cy="10124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0142743" y="5626139"/>
            <a:ext cx="1865807" cy="1138773"/>
          </a:xfrm>
          <a:prstGeom prst="rect">
            <a:avLst/>
          </a:prstGeom>
        </p:spPr>
        <p:txBody>
          <a:bodyPr wrap="square">
            <a:spAutoFit/>
          </a:bodyPr>
          <a:lstStyle/>
          <a:p>
            <a:pPr algn="r"/>
            <a:r>
              <a:rPr lang="en-US" sz="2400" dirty="0">
                <a:solidFill>
                  <a:schemeClr val="bg2"/>
                </a:solidFill>
              </a:rPr>
              <a:t>Immanuel Kant</a:t>
            </a:r>
          </a:p>
          <a:p>
            <a:pPr algn="r"/>
            <a:r>
              <a:rPr lang="en-US" sz="2000" dirty="0">
                <a:solidFill>
                  <a:schemeClr val="bg2"/>
                </a:solidFill>
              </a:rPr>
              <a:t>(1724–1804)</a:t>
            </a:r>
          </a:p>
        </p:txBody>
      </p:sp>
      <p:pic>
        <p:nvPicPr>
          <p:cNvPr id="19" name="Picture 2" descr="Immanuel Kant - Wikipedi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82389" y="3674736"/>
            <a:ext cx="2440170" cy="318442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0"/>
          <a:stretch>
            <a:fillRect/>
          </a:stretch>
        </p:blipFill>
        <p:spPr>
          <a:xfrm>
            <a:off x="6272317" y="2176990"/>
            <a:ext cx="6004693" cy="1514004"/>
          </a:xfrm>
          <a:prstGeom prst="rect">
            <a:avLst/>
          </a:prstGeom>
        </p:spPr>
      </p:pic>
    </p:spTree>
    <p:extLst>
      <p:ext uri="{BB962C8B-B14F-4D97-AF65-F5344CB8AC3E}">
        <p14:creationId xmlns:p14="http://schemas.microsoft.com/office/powerpoint/2010/main" val="86957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0" grpId="0"/>
      <p:bldP spid="8"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Pre Scientific revolution – 1800 </a:t>
            </a:r>
          </a:p>
        </p:txBody>
      </p:sp>
      <p:sp>
        <p:nvSpPr>
          <p:cNvPr id="3" name="TextBox 2"/>
          <p:cNvSpPr txBox="1"/>
          <p:nvPr/>
        </p:nvSpPr>
        <p:spPr>
          <a:xfrm>
            <a:off x="1024128" y="2084832"/>
            <a:ext cx="11030961" cy="4247317"/>
          </a:xfrm>
          <a:prstGeom prst="rect">
            <a:avLst/>
          </a:prstGeom>
          <a:solidFill>
            <a:schemeClr val="tx2">
              <a:lumMod val="75000"/>
            </a:schemeClr>
          </a:solidFill>
        </p:spPr>
        <p:txBody>
          <a:bodyPr wrap="square" rtlCol="0" anchor="ctr">
            <a:spAutoFit/>
          </a:bodyPr>
          <a:lstStyle/>
          <a:p>
            <a:pPr marL="685800" indent="-685800">
              <a:buFontTx/>
              <a:buChar char="-"/>
            </a:pPr>
            <a:r>
              <a:rPr lang="en-US" sz="5400" dirty="0">
                <a:solidFill>
                  <a:srgbClr val="FFFF00"/>
                </a:solidFill>
              </a:rPr>
              <a:t>PEOPLE STARTED TO THINK</a:t>
            </a:r>
          </a:p>
          <a:p>
            <a:pPr marL="1143000" lvl="1" indent="-685800">
              <a:buFontTx/>
              <a:buChar char="-"/>
            </a:pPr>
            <a:r>
              <a:rPr lang="en-US" sz="5400" dirty="0">
                <a:solidFill>
                  <a:srgbClr val="FFFF00"/>
                </a:solidFill>
              </a:rPr>
              <a:t>WHAT ARE SENSES</a:t>
            </a:r>
          </a:p>
          <a:p>
            <a:pPr marL="1143000" lvl="1" indent="-685800">
              <a:buFontTx/>
              <a:buChar char="-"/>
            </a:pPr>
            <a:r>
              <a:rPr lang="en-US" sz="5400" dirty="0">
                <a:solidFill>
                  <a:srgbClr val="FFFF00"/>
                </a:solidFill>
              </a:rPr>
              <a:t>WERE THE GREEKS RIGHT?</a:t>
            </a:r>
          </a:p>
          <a:p>
            <a:pPr marL="1143000" lvl="1" indent="-685800">
              <a:buFontTx/>
              <a:buChar char="-"/>
            </a:pPr>
            <a:r>
              <a:rPr lang="en-US" sz="5400" dirty="0">
                <a:solidFill>
                  <a:srgbClr val="FFFF00"/>
                </a:solidFill>
              </a:rPr>
              <a:t>WHAT IS KNOWLEDGE?</a:t>
            </a:r>
          </a:p>
          <a:p>
            <a:pPr marL="1143000" lvl="1" indent="-685800">
              <a:buFontTx/>
              <a:buChar char="-"/>
            </a:pPr>
            <a:r>
              <a:rPr lang="en-US" sz="5400" dirty="0">
                <a:solidFill>
                  <a:srgbClr val="FFFF00"/>
                </a:solidFill>
              </a:rPr>
              <a:t>WHAT </a:t>
            </a:r>
            <a:r>
              <a:rPr lang="en-US" sz="5400" b="1" i="1" u="sng" dirty="0">
                <a:solidFill>
                  <a:srgbClr val="FFFF00"/>
                </a:solidFill>
              </a:rPr>
              <a:t>IS …</a:t>
            </a:r>
          </a:p>
        </p:txBody>
      </p:sp>
    </p:spTree>
    <p:extLst>
      <p:ext uri="{BB962C8B-B14F-4D97-AF65-F5344CB8AC3E}">
        <p14:creationId xmlns:p14="http://schemas.microsoft.com/office/powerpoint/2010/main" val="202488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C1C93EF2-4785-427F-84A5-F1666490E9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1818</TotalTime>
  <Words>1803</Words>
  <Application>Microsoft Office PowerPoint</Application>
  <PresentationFormat>Widescreen</PresentationFormat>
  <Paragraphs>260</Paragraphs>
  <Slides>34</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Tw Cen MT</vt:lpstr>
      <vt:lpstr>Tw Cen MT Condensed</vt:lpstr>
      <vt:lpstr>Wingdings 3</vt:lpstr>
      <vt:lpstr>Integral</vt:lpstr>
      <vt:lpstr>Deep History Of the Study of Haptic Perception </vt:lpstr>
      <vt:lpstr>PowerPoint Presentation</vt:lpstr>
      <vt:lpstr>PowerPoint Presentation</vt:lpstr>
      <vt:lpstr>Background Color indicates progression through time </vt:lpstr>
      <vt:lpstr>Content / Biological Topic</vt:lpstr>
      <vt:lpstr>Ancient Philosophers - Sense</vt:lpstr>
      <vt:lpstr>Ancient Philosophers PT.2</vt:lpstr>
      <vt:lpstr>Pre Scientific revolution (1600s) – 1800 </vt:lpstr>
      <vt:lpstr>Pre Scientific revolution – 1800 </vt:lpstr>
      <vt:lpstr>1800s Onwards – PSYHOPHYSICS! WHAT IS PERCEPTION? </vt:lpstr>
      <vt:lpstr>1850s onwards</vt:lpstr>
      <vt:lpstr>1900s-1950s onwards</vt:lpstr>
      <vt:lpstr>1900s-1950s onwards</vt:lpstr>
      <vt:lpstr>1900s-1950s onwards</vt:lpstr>
      <vt:lpstr>1950s-1999</vt:lpstr>
      <vt:lpstr>1950s-1999</vt:lpstr>
      <vt:lpstr>1950s-1999</vt:lpstr>
      <vt:lpstr>1950s-1999</vt:lpstr>
      <vt:lpstr>1950s-1999</vt:lpstr>
      <vt:lpstr>1950s-1999</vt:lpstr>
      <vt:lpstr>1950s-1999</vt:lpstr>
      <vt:lpstr>1950s-1999</vt:lpstr>
      <vt:lpstr>2000s-Present</vt:lpstr>
      <vt:lpstr>2000s-Present</vt:lpstr>
      <vt:lpstr>2000s-Present</vt:lpstr>
      <vt:lpstr>2000s-Present</vt:lpstr>
      <vt:lpstr>2000s-Present</vt:lpstr>
      <vt:lpstr>2000s-Present</vt:lpstr>
      <vt:lpstr>2000s-Present</vt:lpstr>
      <vt:lpstr>References</vt:lpstr>
      <vt:lpstr>References OF IMages</vt:lpstr>
      <vt:lpstr>References OF IMages</vt:lpstr>
      <vt:lpstr>References OF IMages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History Of the field of Perception </dc:title>
  <dc:creator>stick</dc:creator>
  <cp:lastModifiedBy>Ahmed Nadeem</cp:lastModifiedBy>
  <cp:revision>218</cp:revision>
  <dcterms:created xsi:type="dcterms:W3CDTF">2024-10-25T15:14:24Z</dcterms:created>
  <dcterms:modified xsi:type="dcterms:W3CDTF">2024-11-07T01:03:27Z</dcterms:modified>
</cp:coreProperties>
</file>